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0" r:id="rId5"/>
    <p:sldId id="261" r:id="rId6"/>
    <p:sldId id="259" r:id="rId7"/>
    <p:sldId id="264" r:id="rId8"/>
    <p:sldId id="263" r:id="rId9"/>
    <p:sldId id="266" r:id="rId10"/>
    <p:sldId id="262"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36" r:id="rId40"/>
    <p:sldId id="337" r:id="rId41"/>
    <p:sldId id="338" r:id="rId42"/>
    <p:sldId id="339" r:id="rId43"/>
    <p:sldId id="340" r:id="rId44"/>
    <p:sldId id="341" r:id="rId45"/>
    <p:sldId id="342" r:id="rId46"/>
    <p:sldId id="343" r:id="rId47"/>
    <p:sldId id="344" r:id="rId48"/>
    <p:sldId id="296" r:id="rId49"/>
    <p:sldId id="297" r:id="rId50"/>
    <p:sldId id="298" r:id="rId51"/>
    <p:sldId id="299" r:id="rId52"/>
    <p:sldId id="300" r:id="rId53"/>
    <p:sldId id="345" r:id="rId54"/>
    <p:sldId id="346" r:id="rId55"/>
    <p:sldId id="301" r:id="rId56"/>
  </p:sldIdLst>
  <p:sldSz cx="12192000" cy="6858000"/>
  <p:notesSz cx="12192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8"/>
    <p:restoredTop sz="94628"/>
  </p:normalViewPr>
  <p:slideViewPr>
    <p:cSldViewPr>
      <p:cViewPr varScale="1">
        <p:scale>
          <a:sx n="82" d="100"/>
          <a:sy n="82" d="100"/>
        </p:scale>
        <p:origin x="192" y="88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3902" y="-24411"/>
            <a:ext cx="11884195" cy="5137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01518" y="11683"/>
            <a:ext cx="11588963" cy="513715"/>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3" name="Holder 3"/>
          <p:cNvSpPr>
            <a:spLocks noGrp="1"/>
          </p:cNvSpPr>
          <p:nvPr>
            <p:ph type="body" idx="1"/>
          </p:nvPr>
        </p:nvSpPr>
        <p:spPr>
          <a:xfrm>
            <a:off x="3049236" y="1049019"/>
            <a:ext cx="6093526" cy="4414520"/>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10/21/21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svyatov@ulstu.r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pwcartificialintelligence.com/" TargetMode="External"/><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old.computerra.ru/197252/"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coursera.org/learn/mach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pwc.blogs.com/ceoinsights/2016/08/a-guide-to-the-essential-eight-emerging-technologies.html"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61134" y="1839766"/>
            <a:ext cx="2668905" cy="696595"/>
          </a:xfrm>
          <a:prstGeom prst="rect">
            <a:avLst/>
          </a:prstGeom>
        </p:spPr>
        <p:txBody>
          <a:bodyPr vert="horz" wrap="square" lIns="0" tIns="13335" rIns="0" bIns="0" rtlCol="0">
            <a:spAutoFit/>
          </a:bodyPr>
          <a:lstStyle/>
          <a:p>
            <a:pPr marL="12700">
              <a:lnSpc>
                <a:spcPct val="100000"/>
              </a:lnSpc>
              <a:spcBef>
                <a:spcPts val="105"/>
              </a:spcBef>
            </a:pPr>
            <a:r>
              <a:rPr sz="4400" dirty="0"/>
              <a:t>Lecture</a:t>
            </a:r>
            <a:r>
              <a:rPr sz="4400" spc="-80" dirty="0"/>
              <a:t> </a:t>
            </a:r>
            <a:r>
              <a:rPr sz="4400" dirty="0"/>
              <a:t>01</a:t>
            </a:r>
            <a:endParaRPr sz="4400"/>
          </a:p>
        </p:txBody>
      </p:sp>
      <p:sp>
        <p:nvSpPr>
          <p:cNvPr id="3" name="object 3"/>
          <p:cNvSpPr txBox="1">
            <a:spLocks noGrp="1"/>
          </p:cNvSpPr>
          <p:nvPr>
            <p:ph type="body" idx="1"/>
          </p:nvPr>
        </p:nvSpPr>
        <p:spPr>
          <a:prstGeom prst="rect">
            <a:avLst/>
          </a:prstGeom>
        </p:spPr>
        <p:txBody>
          <a:bodyPr vert="horz" wrap="square" lIns="0" tIns="2087105" rIns="0" bIns="0" rtlCol="0">
            <a:spAutoFit/>
          </a:bodyPr>
          <a:lstStyle/>
          <a:p>
            <a:pPr marL="368935" marR="363855" algn="ctr">
              <a:lnSpc>
                <a:spcPct val="100800"/>
              </a:lnSpc>
              <a:spcBef>
                <a:spcPts val="75"/>
              </a:spcBef>
            </a:pPr>
            <a:r>
              <a:rPr sz="2700" spc="-5" dirty="0"/>
              <a:t>Introduction </a:t>
            </a:r>
            <a:r>
              <a:rPr sz="2700" dirty="0"/>
              <a:t>to </a:t>
            </a:r>
            <a:r>
              <a:rPr sz="2700" spc="-5" dirty="0"/>
              <a:t>Machine</a:t>
            </a:r>
            <a:r>
              <a:rPr sz="2700" spc="-50" dirty="0"/>
              <a:t> </a:t>
            </a:r>
            <a:r>
              <a:rPr sz="2700" spc="-5" dirty="0"/>
              <a:t>learning  Kirill</a:t>
            </a:r>
            <a:r>
              <a:rPr sz="2700" spc="-15" dirty="0"/>
              <a:t> </a:t>
            </a:r>
            <a:r>
              <a:rPr sz="2700" dirty="0"/>
              <a:t>Svyatov</a:t>
            </a:r>
            <a:endParaRPr sz="2700"/>
          </a:p>
          <a:p>
            <a:pPr marL="8890" marR="5080" algn="ctr">
              <a:lnSpc>
                <a:spcPts val="3279"/>
              </a:lnSpc>
              <a:spcBef>
                <a:spcPts val="100"/>
              </a:spcBef>
            </a:pPr>
            <a:r>
              <a:rPr sz="2700" spc="-5" dirty="0"/>
              <a:t>Ulyanovsk </a:t>
            </a:r>
            <a:r>
              <a:rPr sz="2700" dirty="0"/>
              <a:t>State </a:t>
            </a:r>
            <a:r>
              <a:rPr sz="2700" spc="-40" dirty="0"/>
              <a:t>Technical</a:t>
            </a:r>
            <a:r>
              <a:rPr sz="2700" spc="-80" dirty="0"/>
              <a:t> </a:t>
            </a:r>
            <a:r>
              <a:rPr sz="2700" spc="-5" dirty="0"/>
              <a:t>University  </a:t>
            </a:r>
            <a:r>
              <a:rPr sz="2700" spc="-5" dirty="0">
                <a:hlinkClick r:id="rId2"/>
              </a:rPr>
              <a:t>k.svyatov@ulstu.ru</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431" y="0"/>
            <a:ext cx="4819650" cy="696595"/>
          </a:xfrm>
          <a:prstGeom prst="rect">
            <a:avLst/>
          </a:prstGeom>
        </p:spPr>
        <p:txBody>
          <a:bodyPr vert="horz" wrap="square" lIns="0" tIns="12700" rIns="0" bIns="0" rtlCol="0">
            <a:spAutoFit/>
          </a:bodyPr>
          <a:lstStyle/>
          <a:p>
            <a:pPr marL="12700">
              <a:lnSpc>
                <a:spcPct val="100000"/>
              </a:lnSpc>
              <a:spcBef>
                <a:spcPts val="100"/>
              </a:spcBef>
            </a:pPr>
            <a:r>
              <a:rPr sz="4400" spc="-110" dirty="0"/>
              <a:t>Modern</a:t>
            </a:r>
            <a:r>
              <a:rPr sz="4400" spc="-295" dirty="0"/>
              <a:t> </a:t>
            </a:r>
            <a:r>
              <a:rPr sz="4400" spc="-190" dirty="0"/>
              <a:t>technologies</a:t>
            </a:r>
            <a:endParaRPr sz="4400"/>
          </a:p>
        </p:txBody>
      </p:sp>
      <p:sp>
        <p:nvSpPr>
          <p:cNvPr id="3" name="object 3"/>
          <p:cNvSpPr/>
          <p:nvPr/>
        </p:nvSpPr>
        <p:spPr>
          <a:xfrm>
            <a:off x="2588295" y="741469"/>
            <a:ext cx="6656182" cy="511678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57650"/>
            <a:ext cx="8525510" cy="452120"/>
          </a:xfrm>
          <a:prstGeom prst="rect">
            <a:avLst/>
          </a:prstGeom>
        </p:spPr>
        <p:txBody>
          <a:bodyPr vert="horz" wrap="square" lIns="0" tIns="12065" rIns="0" bIns="0" rtlCol="0">
            <a:spAutoFit/>
          </a:bodyPr>
          <a:lstStyle/>
          <a:p>
            <a:pPr marL="12700">
              <a:lnSpc>
                <a:spcPct val="100000"/>
              </a:lnSpc>
              <a:spcBef>
                <a:spcPts val="95"/>
              </a:spcBef>
            </a:pPr>
            <a:r>
              <a:rPr sz="2800" spc="-45" dirty="0"/>
              <a:t>"In </a:t>
            </a:r>
            <a:r>
              <a:rPr sz="2800" spc="-50" dirty="0"/>
              <a:t>the </a:t>
            </a:r>
            <a:r>
              <a:rPr sz="2800" spc="-100" dirty="0"/>
              <a:t>next </a:t>
            </a:r>
            <a:r>
              <a:rPr sz="2800" spc="-80" dirty="0"/>
              <a:t>five </a:t>
            </a:r>
            <a:r>
              <a:rPr sz="2800" spc="-180" dirty="0"/>
              <a:t>years, </a:t>
            </a:r>
            <a:r>
              <a:rPr sz="2800" spc="-100" dirty="0"/>
              <a:t>I </a:t>
            </a:r>
            <a:r>
              <a:rPr sz="2800" spc="-200" dirty="0"/>
              <a:t>can </a:t>
            </a:r>
            <a:r>
              <a:rPr sz="2800" spc="-229" dirty="0"/>
              <a:t>see </a:t>
            </a:r>
            <a:r>
              <a:rPr sz="2800" spc="-200" dirty="0"/>
              <a:t>AI </a:t>
            </a:r>
            <a:r>
              <a:rPr sz="2800" spc="-130" dirty="0"/>
              <a:t>replacing </a:t>
            </a:r>
            <a:r>
              <a:rPr sz="2800" spc="-170" dirty="0"/>
              <a:t>humans </a:t>
            </a:r>
            <a:r>
              <a:rPr sz="2800" spc="-280" dirty="0"/>
              <a:t>as</a:t>
            </a:r>
            <a:r>
              <a:rPr sz="2800" spc="-170" dirty="0"/>
              <a:t> </a:t>
            </a:r>
            <a:r>
              <a:rPr sz="2800" spc="-95" dirty="0"/>
              <a:t>a..."</a:t>
            </a:r>
            <a:endParaRPr sz="2800"/>
          </a:p>
        </p:txBody>
      </p:sp>
      <p:sp>
        <p:nvSpPr>
          <p:cNvPr id="3" name="object 3"/>
          <p:cNvSpPr/>
          <p:nvPr/>
        </p:nvSpPr>
        <p:spPr>
          <a:xfrm>
            <a:off x="3574910" y="1483025"/>
            <a:ext cx="5544213" cy="454585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8739" y="5993052"/>
            <a:ext cx="3384550" cy="299720"/>
          </a:xfrm>
          <a:prstGeom prst="rect">
            <a:avLst/>
          </a:prstGeom>
        </p:spPr>
        <p:txBody>
          <a:bodyPr vert="horz" wrap="square" lIns="0" tIns="12700" rIns="0" bIns="0" rtlCol="0">
            <a:spAutoFit/>
          </a:bodyPr>
          <a:lstStyle/>
          <a:p>
            <a:pPr marL="12700">
              <a:lnSpc>
                <a:spcPct val="100000"/>
              </a:lnSpc>
              <a:spcBef>
                <a:spcPts val="100"/>
              </a:spcBef>
            </a:pPr>
            <a:r>
              <a:rPr sz="1800" u="heavy" spc="-25" dirty="0">
                <a:solidFill>
                  <a:srgbClr val="0563C1"/>
                </a:solidFill>
                <a:uFill>
                  <a:solidFill>
                    <a:srgbClr val="0563C1"/>
                  </a:solidFill>
                </a:uFill>
                <a:latin typeface="Arial"/>
                <a:cs typeface="Arial"/>
                <a:hlinkClick r:id="rId3"/>
              </a:rPr>
              <a:t>http://pwcartificialintelligence.com/</a:t>
            </a:r>
            <a:endParaRPr sz="18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350" y="0"/>
            <a:ext cx="4055745" cy="696595"/>
          </a:xfrm>
          <a:prstGeom prst="rect">
            <a:avLst/>
          </a:prstGeom>
        </p:spPr>
        <p:txBody>
          <a:bodyPr vert="horz" wrap="square" lIns="0" tIns="12700" rIns="0" bIns="0" rtlCol="0">
            <a:spAutoFit/>
          </a:bodyPr>
          <a:lstStyle/>
          <a:p>
            <a:pPr marL="12700">
              <a:lnSpc>
                <a:spcPct val="100000"/>
              </a:lnSpc>
              <a:spcBef>
                <a:spcPts val="100"/>
              </a:spcBef>
            </a:pPr>
            <a:r>
              <a:rPr sz="4400" spc="-305" dirty="0"/>
              <a:t>AI </a:t>
            </a:r>
            <a:r>
              <a:rPr sz="4400" spc="-65" dirty="0"/>
              <a:t>winter </a:t>
            </a:r>
            <a:r>
              <a:rPr sz="4400" spc="15" dirty="0"/>
              <a:t>&amp;</a:t>
            </a:r>
            <a:r>
              <a:rPr sz="4400" spc="-355" dirty="0"/>
              <a:t> </a:t>
            </a:r>
            <a:r>
              <a:rPr sz="4400" spc="-195" dirty="0"/>
              <a:t>spring</a:t>
            </a:r>
            <a:endParaRPr sz="4400"/>
          </a:p>
        </p:txBody>
      </p:sp>
      <p:sp>
        <p:nvSpPr>
          <p:cNvPr id="3" name="object 3"/>
          <p:cNvSpPr/>
          <p:nvPr/>
        </p:nvSpPr>
        <p:spPr>
          <a:xfrm>
            <a:off x="541401" y="899160"/>
            <a:ext cx="5839204" cy="536866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170045" y="3700786"/>
            <a:ext cx="706120" cy="659765"/>
          </a:xfrm>
          <a:prstGeom prst="rect">
            <a:avLst/>
          </a:prstGeom>
        </p:spPr>
        <p:txBody>
          <a:bodyPr vert="horz" wrap="square" lIns="0" tIns="12700" rIns="0" bIns="0" rtlCol="0">
            <a:spAutoFit/>
          </a:bodyPr>
          <a:lstStyle/>
          <a:p>
            <a:pPr marL="94615" marR="5080" indent="-82550">
              <a:lnSpc>
                <a:spcPct val="130000"/>
              </a:lnSpc>
              <a:spcBef>
                <a:spcPts val="100"/>
              </a:spcBef>
            </a:pPr>
            <a:r>
              <a:rPr sz="1600" spc="-70" dirty="0">
                <a:solidFill>
                  <a:srgbClr val="FFFFFF"/>
                </a:solidFill>
                <a:latin typeface="Arial"/>
                <a:cs typeface="Arial"/>
              </a:rPr>
              <a:t>2</a:t>
            </a:r>
            <a:r>
              <a:rPr sz="1600" spc="-105" dirty="0">
                <a:solidFill>
                  <a:srgbClr val="FFFFFF"/>
                </a:solidFill>
                <a:latin typeface="Arial"/>
                <a:cs typeface="Arial"/>
              </a:rPr>
              <a:t> </a:t>
            </a:r>
            <a:r>
              <a:rPr sz="1600" spc="-45" dirty="0">
                <a:solidFill>
                  <a:srgbClr val="FFFFFF"/>
                </a:solidFill>
                <a:latin typeface="Arial"/>
                <a:cs typeface="Arial"/>
              </a:rPr>
              <a:t>spring  </a:t>
            </a:r>
            <a:r>
              <a:rPr sz="1600" dirty="0">
                <a:solidFill>
                  <a:srgbClr val="FFFFFF"/>
                </a:solidFill>
                <a:latin typeface="Arial"/>
                <a:cs typeface="Arial"/>
              </a:rPr>
              <a:t>of</a:t>
            </a:r>
            <a:r>
              <a:rPr sz="1600" spc="-45" dirty="0">
                <a:solidFill>
                  <a:srgbClr val="FFFFFF"/>
                </a:solidFill>
                <a:latin typeface="Arial"/>
                <a:cs typeface="Arial"/>
              </a:rPr>
              <a:t> </a:t>
            </a:r>
            <a:r>
              <a:rPr sz="1600" spc="-75" dirty="0">
                <a:solidFill>
                  <a:srgbClr val="FFFFFF"/>
                </a:solidFill>
                <a:latin typeface="Arial"/>
                <a:cs typeface="Arial"/>
              </a:rPr>
              <a:t>AI</a:t>
            </a:r>
            <a:endParaRPr sz="1600">
              <a:latin typeface="Arial"/>
              <a:cs typeface="Arial"/>
            </a:endParaRPr>
          </a:p>
        </p:txBody>
      </p:sp>
      <p:sp>
        <p:nvSpPr>
          <p:cNvPr id="5" name="object 5"/>
          <p:cNvSpPr txBox="1"/>
          <p:nvPr/>
        </p:nvSpPr>
        <p:spPr>
          <a:xfrm>
            <a:off x="2935636" y="1477655"/>
            <a:ext cx="1059180" cy="798195"/>
          </a:xfrm>
          <a:prstGeom prst="rect">
            <a:avLst/>
          </a:prstGeom>
        </p:spPr>
        <p:txBody>
          <a:bodyPr vert="horz" wrap="square" lIns="0" tIns="12700" rIns="0" bIns="0" rtlCol="0">
            <a:spAutoFit/>
          </a:bodyPr>
          <a:lstStyle/>
          <a:p>
            <a:pPr marL="12065" marR="5080" algn="ctr">
              <a:lnSpc>
                <a:spcPct val="130000"/>
              </a:lnSpc>
              <a:spcBef>
                <a:spcPts val="100"/>
              </a:spcBef>
            </a:pPr>
            <a:r>
              <a:rPr sz="1300" spc="-50" dirty="0">
                <a:solidFill>
                  <a:srgbClr val="FFFFFF"/>
                </a:solidFill>
                <a:latin typeface="Arial"/>
                <a:cs typeface="Arial"/>
              </a:rPr>
              <a:t>New </a:t>
            </a:r>
            <a:r>
              <a:rPr sz="1300" spc="-45" dirty="0">
                <a:solidFill>
                  <a:srgbClr val="FFFFFF"/>
                </a:solidFill>
                <a:latin typeface="Arial"/>
                <a:cs typeface="Arial"/>
              </a:rPr>
              <a:t>models</a:t>
            </a:r>
            <a:r>
              <a:rPr sz="1300" spc="-114" dirty="0">
                <a:solidFill>
                  <a:srgbClr val="FFFFFF"/>
                </a:solidFill>
                <a:latin typeface="Arial"/>
                <a:cs typeface="Arial"/>
              </a:rPr>
              <a:t> </a:t>
            </a:r>
            <a:r>
              <a:rPr sz="1300" spc="5" dirty="0">
                <a:solidFill>
                  <a:srgbClr val="FFFFFF"/>
                </a:solidFill>
                <a:latin typeface="Arial"/>
                <a:cs typeface="Arial"/>
              </a:rPr>
              <a:t>of  </a:t>
            </a:r>
            <a:r>
              <a:rPr sz="1300" spc="-70" dirty="0">
                <a:solidFill>
                  <a:srgbClr val="FFFFFF"/>
                </a:solidFill>
                <a:latin typeface="Arial"/>
                <a:cs typeface="Arial"/>
              </a:rPr>
              <a:t>ML </a:t>
            </a:r>
            <a:r>
              <a:rPr sz="1300" spc="-55" dirty="0">
                <a:solidFill>
                  <a:srgbClr val="FFFFFF"/>
                </a:solidFill>
                <a:latin typeface="Arial"/>
                <a:cs typeface="Arial"/>
              </a:rPr>
              <a:t>(Deep  </a:t>
            </a:r>
            <a:r>
              <a:rPr sz="1300" spc="-40" dirty="0">
                <a:solidFill>
                  <a:srgbClr val="FFFFFF"/>
                </a:solidFill>
                <a:latin typeface="Arial"/>
                <a:cs typeface="Arial"/>
              </a:rPr>
              <a:t>learning)</a:t>
            </a:r>
            <a:endParaRPr sz="1300">
              <a:latin typeface="Arial"/>
              <a:cs typeface="Arial"/>
            </a:endParaRPr>
          </a:p>
        </p:txBody>
      </p:sp>
      <p:sp>
        <p:nvSpPr>
          <p:cNvPr id="6" name="object 6"/>
          <p:cNvSpPr txBox="1"/>
          <p:nvPr/>
        </p:nvSpPr>
        <p:spPr>
          <a:xfrm>
            <a:off x="4411862" y="4643582"/>
            <a:ext cx="1585595" cy="798195"/>
          </a:xfrm>
          <a:prstGeom prst="rect">
            <a:avLst/>
          </a:prstGeom>
        </p:spPr>
        <p:txBody>
          <a:bodyPr vert="horz" wrap="square" lIns="0" tIns="12700" rIns="0" bIns="0" rtlCol="0">
            <a:spAutoFit/>
          </a:bodyPr>
          <a:lstStyle/>
          <a:p>
            <a:pPr marL="12065" marR="5080" indent="1270" algn="ctr">
              <a:lnSpc>
                <a:spcPct val="130000"/>
              </a:lnSpc>
              <a:spcBef>
                <a:spcPts val="100"/>
              </a:spcBef>
            </a:pPr>
            <a:r>
              <a:rPr sz="1300" spc="-50" dirty="0">
                <a:solidFill>
                  <a:srgbClr val="FFFFFF"/>
                </a:solidFill>
                <a:latin typeface="Arial"/>
                <a:cs typeface="Arial"/>
              </a:rPr>
              <a:t>Performance </a:t>
            </a:r>
            <a:r>
              <a:rPr sz="1300" spc="-15" dirty="0">
                <a:solidFill>
                  <a:srgbClr val="FFFFFF"/>
                </a:solidFill>
                <a:latin typeface="Arial"/>
                <a:cs typeface="Arial"/>
              </a:rPr>
              <a:t>growth  </a:t>
            </a:r>
            <a:r>
              <a:rPr sz="1300" spc="-35" dirty="0">
                <a:solidFill>
                  <a:srgbClr val="FFFFFF"/>
                </a:solidFill>
                <a:latin typeface="Arial"/>
                <a:cs typeface="Arial"/>
              </a:rPr>
              <a:t>(Moor’s </a:t>
            </a:r>
            <a:r>
              <a:rPr sz="1300" spc="-65" dirty="0">
                <a:solidFill>
                  <a:srgbClr val="FFFFFF"/>
                </a:solidFill>
                <a:latin typeface="Arial"/>
                <a:cs typeface="Arial"/>
              </a:rPr>
              <a:t>law,  </a:t>
            </a:r>
            <a:r>
              <a:rPr sz="1300" spc="-55" dirty="0">
                <a:solidFill>
                  <a:srgbClr val="FFFFFF"/>
                </a:solidFill>
                <a:latin typeface="Arial"/>
                <a:cs typeface="Arial"/>
              </a:rPr>
              <a:t>specialized</a:t>
            </a:r>
            <a:r>
              <a:rPr sz="1300" spc="-125" dirty="0">
                <a:solidFill>
                  <a:srgbClr val="FFFFFF"/>
                </a:solidFill>
                <a:latin typeface="Arial"/>
                <a:cs typeface="Arial"/>
              </a:rPr>
              <a:t> </a:t>
            </a:r>
            <a:r>
              <a:rPr sz="1300" spc="-65" dirty="0">
                <a:solidFill>
                  <a:srgbClr val="FFFFFF"/>
                </a:solidFill>
                <a:latin typeface="Arial"/>
                <a:cs typeface="Arial"/>
              </a:rPr>
              <a:t>processors)</a:t>
            </a:r>
            <a:endParaRPr sz="1300">
              <a:latin typeface="Arial"/>
              <a:cs typeface="Arial"/>
            </a:endParaRPr>
          </a:p>
        </p:txBody>
      </p:sp>
      <p:sp>
        <p:nvSpPr>
          <p:cNvPr id="7" name="object 7"/>
          <p:cNvSpPr txBox="1"/>
          <p:nvPr/>
        </p:nvSpPr>
        <p:spPr>
          <a:xfrm>
            <a:off x="1030813" y="4773609"/>
            <a:ext cx="1362710" cy="541020"/>
          </a:xfrm>
          <a:prstGeom prst="rect">
            <a:avLst/>
          </a:prstGeom>
        </p:spPr>
        <p:txBody>
          <a:bodyPr vert="horz" wrap="square" lIns="0" tIns="12700" rIns="0" bIns="0" rtlCol="0">
            <a:spAutoFit/>
          </a:bodyPr>
          <a:lstStyle/>
          <a:p>
            <a:pPr marL="264160" marR="5080" indent="-252095">
              <a:lnSpc>
                <a:spcPct val="130000"/>
              </a:lnSpc>
              <a:spcBef>
                <a:spcPts val="100"/>
              </a:spcBef>
            </a:pPr>
            <a:r>
              <a:rPr sz="1300" spc="-65" dirty="0">
                <a:solidFill>
                  <a:srgbClr val="FFFFFF"/>
                </a:solidFill>
                <a:latin typeface="Arial"/>
                <a:cs typeface="Arial"/>
              </a:rPr>
              <a:t>Big </a:t>
            </a:r>
            <a:r>
              <a:rPr sz="1300" spc="-40" dirty="0">
                <a:solidFill>
                  <a:srgbClr val="FFFFFF"/>
                </a:solidFill>
                <a:latin typeface="Arial"/>
                <a:cs typeface="Arial"/>
              </a:rPr>
              <a:t>data </a:t>
            </a:r>
            <a:r>
              <a:rPr sz="1300" spc="-35" dirty="0">
                <a:solidFill>
                  <a:srgbClr val="FFFFFF"/>
                </a:solidFill>
                <a:latin typeface="Arial"/>
                <a:cs typeface="Arial"/>
              </a:rPr>
              <a:t>(Internet </a:t>
            </a:r>
            <a:r>
              <a:rPr sz="1300" spc="35" dirty="0">
                <a:solidFill>
                  <a:srgbClr val="FFFFFF"/>
                </a:solidFill>
                <a:latin typeface="Arial"/>
                <a:cs typeface="Arial"/>
              </a:rPr>
              <a:t>&amp;  </a:t>
            </a:r>
            <a:r>
              <a:rPr sz="1300" spc="-30" dirty="0">
                <a:solidFill>
                  <a:srgbClr val="FFFFFF"/>
                </a:solidFill>
                <a:latin typeface="Arial"/>
                <a:cs typeface="Arial"/>
              </a:rPr>
              <a:t>automation)</a:t>
            </a:r>
            <a:endParaRPr sz="1300">
              <a:latin typeface="Arial"/>
              <a:cs typeface="Arial"/>
            </a:endParaRPr>
          </a:p>
        </p:txBody>
      </p:sp>
      <p:sp>
        <p:nvSpPr>
          <p:cNvPr id="8" name="object 8"/>
          <p:cNvSpPr/>
          <p:nvPr/>
        </p:nvSpPr>
        <p:spPr>
          <a:xfrm>
            <a:off x="7188703" y="879347"/>
            <a:ext cx="3963670" cy="774065"/>
          </a:xfrm>
          <a:custGeom>
            <a:avLst/>
            <a:gdLst/>
            <a:ahLst/>
            <a:cxnLst/>
            <a:rect l="l" t="t" r="r" b="b"/>
            <a:pathLst>
              <a:path w="3963670" h="774064">
                <a:moveTo>
                  <a:pt x="3886085" y="0"/>
                </a:moveTo>
                <a:lnTo>
                  <a:pt x="77469" y="0"/>
                </a:lnTo>
                <a:lnTo>
                  <a:pt x="47307" y="6083"/>
                </a:lnTo>
                <a:lnTo>
                  <a:pt x="22682" y="22669"/>
                </a:lnTo>
                <a:lnTo>
                  <a:pt x="6095" y="47282"/>
                </a:lnTo>
                <a:lnTo>
                  <a:pt x="0" y="77419"/>
                </a:lnTo>
                <a:lnTo>
                  <a:pt x="0" y="696264"/>
                </a:lnTo>
                <a:lnTo>
                  <a:pt x="6095" y="726401"/>
                </a:lnTo>
                <a:lnTo>
                  <a:pt x="22682" y="751014"/>
                </a:lnTo>
                <a:lnTo>
                  <a:pt x="47307" y="767600"/>
                </a:lnTo>
                <a:lnTo>
                  <a:pt x="77469" y="773684"/>
                </a:lnTo>
                <a:lnTo>
                  <a:pt x="3886085" y="773684"/>
                </a:lnTo>
                <a:lnTo>
                  <a:pt x="3916248" y="767600"/>
                </a:lnTo>
                <a:lnTo>
                  <a:pt x="3940860" y="751014"/>
                </a:lnTo>
                <a:lnTo>
                  <a:pt x="3957459" y="726401"/>
                </a:lnTo>
                <a:lnTo>
                  <a:pt x="3963542" y="696264"/>
                </a:lnTo>
                <a:lnTo>
                  <a:pt x="3963542" y="77419"/>
                </a:lnTo>
                <a:lnTo>
                  <a:pt x="3957459" y="47282"/>
                </a:lnTo>
                <a:lnTo>
                  <a:pt x="3940860" y="22669"/>
                </a:lnTo>
                <a:lnTo>
                  <a:pt x="3916248" y="6083"/>
                </a:lnTo>
                <a:lnTo>
                  <a:pt x="3886085" y="0"/>
                </a:lnTo>
                <a:close/>
              </a:path>
            </a:pathLst>
          </a:custGeom>
          <a:solidFill>
            <a:srgbClr val="EC7C30"/>
          </a:solidFill>
        </p:spPr>
        <p:txBody>
          <a:bodyPr wrap="square" lIns="0" tIns="0" rIns="0" bIns="0" rtlCol="0"/>
          <a:lstStyle/>
          <a:p>
            <a:endParaRPr/>
          </a:p>
        </p:txBody>
      </p:sp>
      <p:sp>
        <p:nvSpPr>
          <p:cNvPr id="9" name="object 9"/>
          <p:cNvSpPr txBox="1"/>
          <p:nvPr/>
        </p:nvSpPr>
        <p:spPr>
          <a:xfrm>
            <a:off x="7462646" y="998728"/>
            <a:ext cx="2652395" cy="254000"/>
          </a:xfrm>
          <a:prstGeom prst="rect">
            <a:avLst/>
          </a:prstGeom>
        </p:spPr>
        <p:txBody>
          <a:bodyPr vert="horz" wrap="square" lIns="0" tIns="12700" rIns="0" bIns="0" rtlCol="0">
            <a:spAutoFit/>
          </a:bodyPr>
          <a:lstStyle/>
          <a:p>
            <a:pPr marL="12700">
              <a:lnSpc>
                <a:spcPct val="100000"/>
              </a:lnSpc>
              <a:spcBef>
                <a:spcPts val="100"/>
              </a:spcBef>
            </a:pPr>
            <a:r>
              <a:rPr sz="1500" spc="-80" dirty="0">
                <a:solidFill>
                  <a:srgbClr val="FFFFFF"/>
                </a:solidFill>
                <a:latin typeface="Arial"/>
                <a:cs typeface="Arial"/>
              </a:rPr>
              <a:t>1940—1960: </a:t>
            </a:r>
            <a:r>
              <a:rPr sz="1500" spc="-10" dirty="0">
                <a:solidFill>
                  <a:srgbClr val="FFFFFF"/>
                </a:solidFill>
                <a:latin typeface="Arial"/>
                <a:cs typeface="Arial"/>
              </a:rPr>
              <a:t>first </a:t>
            </a:r>
            <a:r>
              <a:rPr sz="1500" spc="-55" dirty="0">
                <a:solidFill>
                  <a:srgbClr val="FFFFFF"/>
                </a:solidFill>
                <a:latin typeface="Arial"/>
                <a:cs typeface="Arial"/>
              </a:rPr>
              <a:t>neural</a:t>
            </a:r>
            <a:r>
              <a:rPr sz="1500" spc="-270" dirty="0">
                <a:solidFill>
                  <a:srgbClr val="FFFFFF"/>
                </a:solidFill>
                <a:latin typeface="Arial"/>
                <a:cs typeface="Arial"/>
              </a:rPr>
              <a:t> </a:t>
            </a:r>
            <a:r>
              <a:rPr sz="1500" spc="-45" dirty="0">
                <a:solidFill>
                  <a:srgbClr val="FFFFFF"/>
                </a:solidFill>
                <a:latin typeface="Arial"/>
                <a:cs typeface="Arial"/>
              </a:rPr>
              <a:t>networks</a:t>
            </a:r>
            <a:endParaRPr sz="1500">
              <a:latin typeface="Arial"/>
              <a:cs typeface="Arial"/>
            </a:endParaRPr>
          </a:p>
        </p:txBody>
      </p:sp>
      <p:sp>
        <p:nvSpPr>
          <p:cNvPr id="10" name="object 10"/>
          <p:cNvSpPr/>
          <p:nvPr/>
        </p:nvSpPr>
        <p:spPr>
          <a:xfrm>
            <a:off x="8997696" y="1702307"/>
            <a:ext cx="347345" cy="289560"/>
          </a:xfrm>
          <a:custGeom>
            <a:avLst/>
            <a:gdLst/>
            <a:ahLst/>
            <a:cxnLst/>
            <a:rect l="l" t="t" r="r" b="b"/>
            <a:pathLst>
              <a:path w="347345" h="289560">
                <a:moveTo>
                  <a:pt x="346964" y="144780"/>
                </a:moveTo>
                <a:lnTo>
                  <a:pt x="277596" y="144780"/>
                </a:lnTo>
                <a:lnTo>
                  <a:pt x="277596" y="0"/>
                </a:lnTo>
                <a:lnTo>
                  <a:pt x="69367" y="0"/>
                </a:lnTo>
                <a:lnTo>
                  <a:pt x="69367" y="144780"/>
                </a:lnTo>
                <a:lnTo>
                  <a:pt x="0" y="144780"/>
                </a:lnTo>
                <a:lnTo>
                  <a:pt x="173482" y="289560"/>
                </a:lnTo>
                <a:lnTo>
                  <a:pt x="346964" y="144780"/>
                </a:lnTo>
                <a:close/>
              </a:path>
            </a:pathLst>
          </a:custGeom>
          <a:solidFill>
            <a:srgbClr val="EC7C30"/>
          </a:solidFill>
        </p:spPr>
        <p:txBody>
          <a:bodyPr wrap="square" lIns="0" tIns="0" rIns="0" bIns="0" rtlCol="0"/>
          <a:lstStyle/>
          <a:p>
            <a:endParaRPr/>
          </a:p>
        </p:txBody>
      </p:sp>
      <p:sp>
        <p:nvSpPr>
          <p:cNvPr id="11" name="object 11"/>
          <p:cNvSpPr/>
          <p:nvPr/>
        </p:nvSpPr>
        <p:spPr>
          <a:xfrm>
            <a:off x="7188703" y="2040635"/>
            <a:ext cx="3963670" cy="774065"/>
          </a:xfrm>
          <a:custGeom>
            <a:avLst/>
            <a:gdLst/>
            <a:ahLst/>
            <a:cxnLst/>
            <a:rect l="l" t="t" r="r" b="b"/>
            <a:pathLst>
              <a:path w="3963670" h="774064">
                <a:moveTo>
                  <a:pt x="3886085" y="0"/>
                </a:moveTo>
                <a:lnTo>
                  <a:pt x="77469" y="0"/>
                </a:lnTo>
                <a:lnTo>
                  <a:pt x="47307" y="6083"/>
                </a:lnTo>
                <a:lnTo>
                  <a:pt x="22682" y="22669"/>
                </a:lnTo>
                <a:lnTo>
                  <a:pt x="6095" y="47282"/>
                </a:lnTo>
                <a:lnTo>
                  <a:pt x="0" y="77419"/>
                </a:lnTo>
                <a:lnTo>
                  <a:pt x="0" y="696264"/>
                </a:lnTo>
                <a:lnTo>
                  <a:pt x="6095" y="726401"/>
                </a:lnTo>
                <a:lnTo>
                  <a:pt x="22682" y="751014"/>
                </a:lnTo>
                <a:lnTo>
                  <a:pt x="47307" y="767600"/>
                </a:lnTo>
                <a:lnTo>
                  <a:pt x="77469" y="773684"/>
                </a:lnTo>
                <a:lnTo>
                  <a:pt x="3886085" y="773684"/>
                </a:lnTo>
                <a:lnTo>
                  <a:pt x="3916248" y="767600"/>
                </a:lnTo>
                <a:lnTo>
                  <a:pt x="3940860" y="751014"/>
                </a:lnTo>
                <a:lnTo>
                  <a:pt x="3957459" y="726401"/>
                </a:lnTo>
                <a:lnTo>
                  <a:pt x="3963542" y="696264"/>
                </a:lnTo>
                <a:lnTo>
                  <a:pt x="3963542" y="77419"/>
                </a:lnTo>
                <a:lnTo>
                  <a:pt x="3957459" y="47282"/>
                </a:lnTo>
                <a:lnTo>
                  <a:pt x="3940860" y="22669"/>
                </a:lnTo>
                <a:lnTo>
                  <a:pt x="3916248" y="6083"/>
                </a:lnTo>
                <a:lnTo>
                  <a:pt x="3886085" y="0"/>
                </a:lnTo>
                <a:close/>
              </a:path>
            </a:pathLst>
          </a:custGeom>
          <a:solidFill>
            <a:srgbClr val="A5A5A5"/>
          </a:solidFill>
        </p:spPr>
        <p:txBody>
          <a:bodyPr wrap="square" lIns="0" tIns="0" rIns="0" bIns="0" rtlCol="0"/>
          <a:lstStyle/>
          <a:p>
            <a:endParaRPr/>
          </a:p>
        </p:txBody>
      </p:sp>
      <p:sp>
        <p:nvSpPr>
          <p:cNvPr id="12" name="object 12"/>
          <p:cNvSpPr txBox="1"/>
          <p:nvPr/>
        </p:nvSpPr>
        <p:spPr>
          <a:xfrm>
            <a:off x="8195944" y="2266315"/>
            <a:ext cx="2153285" cy="254000"/>
          </a:xfrm>
          <a:prstGeom prst="rect">
            <a:avLst/>
          </a:prstGeom>
        </p:spPr>
        <p:txBody>
          <a:bodyPr vert="horz" wrap="square" lIns="0" tIns="12700" rIns="0" bIns="0" rtlCol="0">
            <a:spAutoFit/>
          </a:bodyPr>
          <a:lstStyle/>
          <a:p>
            <a:pPr marL="12700">
              <a:lnSpc>
                <a:spcPct val="100000"/>
              </a:lnSpc>
              <a:spcBef>
                <a:spcPts val="100"/>
              </a:spcBef>
            </a:pPr>
            <a:r>
              <a:rPr sz="1500" spc="-90" dirty="0">
                <a:solidFill>
                  <a:srgbClr val="FFFFFF"/>
                </a:solidFill>
                <a:latin typeface="Arial"/>
                <a:cs typeface="Arial"/>
              </a:rPr>
              <a:t>1970—1990: </a:t>
            </a:r>
            <a:r>
              <a:rPr sz="1500" spc="-20" dirty="0">
                <a:solidFill>
                  <a:srgbClr val="FFFFFF"/>
                </a:solidFill>
                <a:latin typeface="Arial"/>
                <a:cs typeface="Arial"/>
              </a:rPr>
              <a:t>«winter </a:t>
            </a:r>
            <a:r>
              <a:rPr sz="1500" spc="-5" dirty="0">
                <a:solidFill>
                  <a:srgbClr val="FFFFFF"/>
                </a:solidFill>
                <a:latin typeface="Arial"/>
                <a:cs typeface="Arial"/>
              </a:rPr>
              <a:t>of</a:t>
            </a:r>
            <a:r>
              <a:rPr sz="1500" spc="-170" dirty="0">
                <a:solidFill>
                  <a:srgbClr val="FFFFFF"/>
                </a:solidFill>
                <a:latin typeface="Arial"/>
                <a:cs typeface="Arial"/>
              </a:rPr>
              <a:t> </a:t>
            </a:r>
            <a:r>
              <a:rPr sz="1500" spc="-85" dirty="0">
                <a:solidFill>
                  <a:srgbClr val="FFFFFF"/>
                </a:solidFill>
                <a:latin typeface="Arial"/>
                <a:cs typeface="Arial"/>
              </a:rPr>
              <a:t>AI»</a:t>
            </a:r>
            <a:endParaRPr sz="1500">
              <a:latin typeface="Arial"/>
              <a:cs typeface="Arial"/>
            </a:endParaRPr>
          </a:p>
        </p:txBody>
      </p:sp>
      <p:sp>
        <p:nvSpPr>
          <p:cNvPr id="13" name="object 13"/>
          <p:cNvSpPr/>
          <p:nvPr/>
        </p:nvSpPr>
        <p:spPr>
          <a:xfrm>
            <a:off x="8997696" y="2862071"/>
            <a:ext cx="347345" cy="290830"/>
          </a:xfrm>
          <a:custGeom>
            <a:avLst/>
            <a:gdLst/>
            <a:ahLst/>
            <a:cxnLst/>
            <a:rect l="l" t="t" r="r" b="b"/>
            <a:pathLst>
              <a:path w="347345" h="290830">
                <a:moveTo>
                  <a:pt x="346964" y="145351"/>
                </a:moveTo>
                <a:lnTo>
                  <a:pt x="277596" y="145351"/>
                </a:lnTo>
                <a:lnTo>
                  <a:pt x="277596" y="0"/>
                </a:lnTo>
                <a:lnTo>
                  <a:pt x="69367" y="0"/>
                </a:lnTo>
                <a:lnTo>
                  <a:pt x="69367" y="145351"/>
                </a:lnTo>
                <a:lnTo>
                  <a:pt x="0" y="145351"/>
                </a:lnTo>
                <a:lnTo>
                  <a:pt x="173482" y="290703"/>
                </a:lnTo>
                <a:lnTo>
                  <a:pt x="346964" y="145351"/>
                </a:lnTo>
                <a:close/>
              </a:path>
            </a:pathLst>
          </a:custGeom>
          <a:solidFill>
            <a:srgbClr val="A5A5A5"/>
          </a:solidFill>
        </p:spPr>
        <p:txBody>
          <a:bodyPr wrap="square" lIns="0" tIns="0" rIns="0" bIns="0" rtlCol="0"/>
          <a:lstStyle/>
          <a:p>
            <a:endParaRPr/>
          </a:p>
        </p:txBody>
      </p:sp>
      <p:sp>
        <p:nvSpPr>
          <p:cNvPr id="14" name="object 14"/>
          <p:cNvSpPr/>
          <p:nvPr/>
        </p:nvSpPr>
        <p:spPr>
          <a:xfrm>
            <a:off x="7188703" y="3201923"/>
            <a:ext cx="3963670" cy="772795"/>
          </a:xfrm>
          <a:custGeom>
            <a:avLst/>
            <a:gdLst/>
            <a:ahLst/>
            <a:cxnLst/>
            <a:rect l="l" t="t" r="r" b="b"/>
            <a:pathLst>
              <a:path w="3963670" h="772795">
                <a:moveTo>
                  <a:pt x="3886339" y="0"/>
                </a:moveTo>
                <a:lnTo>
                  <a:pt x="77215" y="0"/>
                </a:lnTo>
                <a:lnTo>
                  <a:pt x="47142" y="6057"/>
                </a:lnTo>
                <a:lnTo>
                  <a:pt x="22605" y="22606"/>
                </a:lnTo>
                <a:lnTo>
                  <a:pt x="6070" y="47142"/>
                </a:lnTo>
                <a:lnTo>
                  <a:pt x="0" y="77203"/>
                </a:lnTo>
                <a:lnTo>
                  <a:pt x="0" y="695337"/>
                </a:lnTo>
                <a:lnTo>
                  <a:pt x="6070" y="725398"/>
                </a:lnTo>
                <a:lnTo>
                  <a:pt x="22605" y="749935"/>
                </a:lnTo>
                <a:lnTo>
                  <a:pt x="47142" y="766483"/>
                </a:lnTo>
                <a:lnTo>
                  <a:pt x="77215" y="772541"/>
                </a:lnTo>
                <a:lnTo>
                  <a:pt x="3886339" y="772541"/>
                </a:lnTo>
                <a:lnTo>
                  <a:pt x="3916400" y="766483"/>
                </a:lnTo>
                <a:lnTo>
                  <a:pt x="3940949" y="749935"/>
                </a:lnTo>
                <a:lnTo>
                  <a:pt x="3957485" y="725398"/>
                </a:lnTo>
                <a:lnTo>
                  <a:pt x="3963542" y="695337"/>
                </a:lnTo>
                <a:lnTo>
                  <a:pt x="3963542" y="77203"/>
                </a:lnTo>
                <a:lnTo>
                  <a:pt x="3957485" y="47142"/>
                </a:lnTo>
                <a:lnTo>
                  <a:pt x="3940949" y="22606"/>
                </a:lnTo>
                <a:lnTo>
                  <a:pt x="3916400" y="6057"/>
                </a:lnTo>
                <a:lnTo>
                  <a:pt x="3886339" y="0"/>
                </a:lnTo>
                <a:close/>
              </a:path>
            </a:pathLst>
          </a:custGeom>
          <a:solidFill>
            <a:srgbClr val="FFC000"/>
          </a:solidFill>
        </p:spPr>
        <p:txBody>
          <a:bodyPr wrap="square" lIns="0" tIns="0" rIns="0" bIns="0" rtlCol="0"/>
          <a:lstStyle/>
          <a:p>
            <a:endParaRPr/>
          </a:p>
        </p:txBody>
      </p:sp>
      <p:sp>
        <p:nvSpPr>
          <p:cNvPr id="15" name="object 15"/>
          <p:cNvSpPr txBox="1"/>
          <p:nvPr/>
        </p:nvSpPr>
        <p:spPr>
          <a:xfrm>
            <a:off x="7282813" y="3321050"/>
            <a:ext cx="3784600" cy="254000"/>
          </a:xfrm>
          <a:prstGeom prst="rect">
            <a:avLst/>
          </a:prstGeom>
        </p:spPr>
        <p:txBody>
          <a:bodyPr vert="horz" wrap="square" lIns="0" tIns="12700" rIns="0" bIns="0" rtlCol="0">
            <a:spAutoFit/>
          </a:bodyPr>
          <a:lstStyle/>
          <a:p>
            <a:pPr marL="12700">
              <a:lnSpc>
                <a:spcPct val="100000"/>
              </a:lnSpc>
              <a:spcBef>
                <a:spcPts val="100"/>
              </a:spcBef>
            </a:pPr>
            <a:r>
              <a:rPr sz="1500" spc="-80" dirty="0">
                <a:solidFill>
                  <a:srgbClr val="FFFFFF"/>
                </a:solidFill>
                <a:latin typeface="Arial"/>
                <a:cs typeface="Arial"/>
              </a:rPr>
              <a:t>1980—2000:</a:t>
            </a:r>
            <a:r>
              <a:rPr sz="1500" spc="-85" dirty="0">
                <a:solidFill>
                  <a:srgbClr val="FFFFFF"/>
                </a:solidFill>
                <a:latin typeface="Arial"/>
                <a:cs typeface="Arial"/>
              </a:rPr>
              <a:t> </a:t>
            </a:r>
            <a:r>
              <a:rPr sz="1500" spc="-55" dirty="0">
                <a:solidFill>
                  <a:srgbClr val="FFFFFF"/>
                </a:solidFill>
                <a:latin typeface="Arial"/>
                <a:cs typeface="Arial"/>
              </a:rPr>
              <a:t>algorythms</a:t>
            </a:r>
            <a:r>
              <a:rPr sz="1500" spc="-135" dirty="0">
                <a:solidFill>
                  <a:srgbClr val="FFFFFF"/>
                </a:solidFill>
                <a:latin typeface="Arial"/>
                <a:cs typeface="Arial"/>
              </a:rPr>
              <a:t> </a:t>
            </a:r>
            <a:r>
              <a:rPr sz="1500" spc="-10" dirty="0">
                <a:solidFill>
                  <a:srgbClr val="FFFFFF"/>
                </a:solidFill>
                <a:latin typeface="Arial"/>
                <a:cs typeface="Arial"/>
              </a:rPr>
              <a:t>for</a:t>
            </a:r>
            <a:r>
              <a:rPr sz="1500" spc="-100" dirty="0">
                <a:solidFill>
                  <a:srgbClr val="FFFFFF"/>
                </a:solidFill>
                <a:latin typeface="Arial"/>
                <a:cs typeface="Arial"/>
              </a:rPr>
              <a:t> </a:t>
            </a:r>
            <a:r>
              <a:rPr sz="1500" spc="-20" dirty="0">
                <a:solidFill>
                  <a:srgbClr val="FFFFFF"/>
                </a:solidFill>
                <a:latin typeface="Arial"/>
                <a:cs typeface="Arial"/>
              </a:rPr>
              <a:t>the</a:t>
            </a:r>
            <a:r>
              <a:rPr sz="1500" spc="-114" dirty="0">
                <a:solidFill>
                  <a:srgbClr val="FFFFFF"/>
                </a:solidFill>
                <a:latin typeface="Arial"/>
                <a:cs typeface="Arial"/>
              </a:rPr>
              <a:t> </a:t>
            </a:r>
            <a:r>
              <a:rPr sz="1500" spc="-90" dirty="0">
                <a:solidFill>
                  <a:srgbClr val="FFFFFF"/>
                </a:solidFill>
                <a:latin typeface="Arial"/>
                <a:cs typeface="Arial"/>
              </a:rPr>
              <a:t>second</a:t>
            </a:r>
            <a:r>
              <a:rPr sz="1500" spc="-125" dirty="0">
                <a:solidFill>
                  <a:srgbClr val="FFFFFF"/>
                </a:solidFill>
                <a:latin typeface="Arial"/>
                <a:cs typeface="Arial"/>
              </a:rPr>
              <a:t> </a:t>
            </a:r>
            <a:r>
              <a:rPr sz="1500" spc="-90" dirty="0">
                <a:solidFill>
                  <a:srgbClr val="FFFFFF"/>
                </a:solidFill>
                <a:latin typeface="Arial"/>
                <a:cs typeface="Arial"/>
              </a:rPr>
              <a:t>AI</a:t>
            </a:r>
            <a:r>
              <a:rPr sz="1500" spc="-105" dirty="0">
                <a:solidFill>
                  <a:srgbClr val="FFFFFF"/>
                </a:solidFill>
                <a:latin typeface="Arial"/>
                <a:cs typeface="Arial"/>
              </a:rPr>
              <a:t> </a:t>
            </a:r>
            <a:r>
              <a:rPr sz="1500" spc="-60" dirty="0">
                <a:solidFill>
                  <a:srgbClr val="FFFFFF"/>
                </a:solidFill>
                <a:latin typeface="Arial"/>
                <a:cs typeface="Arial"/>
              </a:rPr>
              <a:t>spring</a:t>
            </a:r>
            <a:endParaRPr sz="1500">
              <a:latin typeface="Arial"/>
              <a:cs typeface="Arial"/>
            </a:endParaRPr>
          </a:p>
        </p:txBody>
      </p:sp>
      <p:sp>
        <p:nvSpPr>
          <p:cNvPr id="16" name="object 16"/>
          <p:cNvSpPr/>
          <p:nvPr/>
        </p:nvSpPr>
        <p:spPr>
          <a:xfrm>
            <a:off x="8997696" y="4023359"/>
            <a:ext cx="347345" cy="290830"/>
          </a:xfrm>
          <a:custGeom>
            <a:avLst/>
            <a:gdLst/>
            <a:ahLst/>
            <a:cxnLst/>
            <a:rect l="l" t="t" r="r" b="b"/>
            <a:pathLst>
              <a:path w="347345" h="290829">
                <a:moveTo>
                  <a:pt x="346964" y="145351"/>
                </a:moveTo>
                <a:lnTo>
                  <a:pt x="277596" y="145351"/>
                </a:lnTo>
                <a:lnTo>
                  <a:pt x="277596" y="0"/>
                </a:lnTo>
                <a:lnTo>
                  <a:pt x="69367" y="0"/>
                </a:lnTo>
                <a:lnTo>
                  <a:pt x="69367" y="145351"/>
                </a:lnTo>
                <a:lnTo>
                  <a:pt x="0" y="145351"/>
                </a:lnTo>
                <a:lnTo>
                  <a:pt x="173482" y="290703"/>
                </a:lnTo>
                <a:lnTo>
                  <a:pt x="346964" y="145351"/>
                </a:lnTo>
                <a:close/>
              </a:path>
            </a:pathLst>
          </a:custGeom>
          <a:solidFill>
            <a:srgbClr val="FFC000"/>
          </a:solidFill>
        </p:spPr>
        <p:txBody>
          <a:bodyPr wrap="square" lIns="0" tIns="0" rIns="0" bIns="0" rtlCol="0"/>
          <a:lstStyle/>
          <a:p>
            <a:endParaRPr/>
          </a:p>
        </p:txBody>
      </p:sp>
      <p:sp>
        <p:nvSpPr>
          <p:cNvPr id="17" name="object 17"/>
          <p:cNvSpPr/>
          <p:nvPr/>
        </p:nvSpPr>
        <p:spPr>
          <a:xfrm>
            <a:off x="7188703" y="4361688"/>
            <a:ext cx="3963670" cy="774065"/>
          </a:xfrm>
          <a:custGeom>
            <a:avLst/>
            <a:gdLst/>
            <a:ahLst/>
            <a:cxnLst/>
            <a:rect l="l" t="t" r="r" b="b"/>
            <a:pathLst>
              <a:path w="3963670" h="774064">
                <a:moveTo>
                  <a:pt x="3886085" y="0"/>
                </a:moveTo>
                <a:lnTo>
                  <a:pt x="77469" y="0"/>
                </a:lnTo>
                <a:lnTo>
                  <a:pt x="47307" y="6083"/>
                </a:lnTo>
                <a:lnTo>
                  <a:pt x="22682" y="22669"/>
                </a:lnTo>
                <a:lnTo>
                  <a:pt x="6095" y="47282"/>
                </a:lnTo>
                <a:lnTo>
                  <a:pt x="0" y="77419"/>
                </a:lnTo>
                <a:lnTo>
                  <a:pt x="0" y="696264"/>
                </a:lnTo>
                <a:lnTo>
                  <a:pt x="6095" y="726401"/>
                </a:lnTo>
                <a:lnTo>
                  <a:pt x="22682" y="751014"/>
                </a:lnTo>
                <a:lnTo>
                  <a:pt x="47307" y="767600"/>
                </a:lnTo>
                <a:lnTo>
                  <a:pt x="77469" y="773684"/>
                </a:lnTo>
                <a:lnTo>
                  <a:pt x="3886085" y="773684"/>
                </a:lnTo>
                <a:lnTo>
                  <a:pt x="3916248" y="767600"/>
                </a:lnTo>
                <a:lnTo>
                  <a:pt x="3940860" y="751014"/>
                </a:lnTo>
                <a:lnTo>
                  <a:pt x="3957459" y="726401"/>
                </a:lnTo>
                <a:lnTo>
                  <a:pt x="3963542" y="696264"/>
                </a:lnTo>
                <a:lnTo>
                  <a:pt x="3963542" y="77419"/>
                </a:lnTo>
                <a:lnTo>
                  <a:pt x="3957459" y="47282"/>
                </a:lnTo>
                <a:lnTo>
                  <a:pt x="3940860" y="22669"/>
                </a:lnTo>
                <a:lnTo>
                  <a:pt x="3916248" y="6083"/>
                </a:lnTo>
                <a:lnTo>
                  <a:pt x="3886085" y="0"/>
                </a:lnTo>
                <a:close/>
              </a:path>
            </a:pathLst>
          </a:custGeom>
          <a:solidFill>
            <a:srgbClr val="4471C4"/>
          </a:solidFill>
        </p:spPr>
        <p:txBody>
          <a:bodyPr wrap="square" lIns="0" tIns="0" rIns="0" bIns="0" rtlCol="0"/>
          <a:lstStyle/>
          <a:p>
            <a:endParaRPr/>
          </a:p>
        </p:txBody>
      </p:sp>
      <p:sp>
        <p:nvSpPr>
          <p:cNvPr id="18" name="object 18"/>
          <p:cNvSpPr txBox="1"/>
          <p:nvPr/>
        </p:nvSpPr>
        <p:spPr>
          <a:xfrm>
            <a:off x="7540370" y="4481957"/>
            <a:ext cx="2806065" cy="254000"/>
          </a:xfrm>
          <a:prstGeom prst="rect">
            <a:avLst/>
          </a:prstGeom>
        </p:spPr>
        <p:txBody>
          <a:bodyPr vert="horz" wrap="square" lIns="0" tIns="12700" rIns="0" bIns="0" rtlCol="0">
            <a:spAutoFit/>
          </a:bodyPr>
          <a:lstStyle/>
          <a:p>
            <a:pPr marL="12700">
              <a:lnSpc>
                <a:spcPct val="100000"/>
              </a:lnSpc>
              <a:spcBef>
                <a:spcPts val="100"/>
              </a:spcBef>
            </a:pPr>
            <a:r>
              <a:rPr sz="1500" spc="-90" dirty="0">
                <a:solidFill>
                  <a:srgbClr val="FFFFFF"/>
                </a:solidFill>
                <a:latin typeface="Arial"/>
                <a:cs typeface="Arial"/>
              </a:rPr>
              <a:t>2010+ </a:t>
            </a:r>
            <a:r>
              <a:rPr sz="1500" spc="-145" dirty="0">
                <a:solidFill>
                  <a:srgbClr val="FFFFFF"/>
                </a:solidFill>
                <a:latin typeface="Arial"/>
                <a:cs typeface="Arial"/>
              </a:rPr>
              <a:t>— </a:t>
            </a:r>
            <a:r>
              <a:rPr sz="1500" spc="-70" dirty="0">
                <a:solidFill>
                  <a:srgbClr val="FFFFFF"/>
                </a:solidFill>
                <a:latin typeface="Arial"/>
                <a:cs typeface="Arial"/>
              </a:rPr>
              <a:t>spectacular </a:t>
            </a:r>
            <a:r>
              <a:rPr sz="1500" spc="-90" dirty="0">
                <a:solidFill>
                  <a:srgbClr val="FFFFFF"/>
                </a:solidFill>
                <a:latin typeface="Arial"/>
                <a:cs typeface="Arial"/>
              </a:rPr>
              <a:t>examples </a:t>
            </a:r>
            <a:r>
              <a:rPr sz="1500" spc="-5" dirty="0">
                <a:solidFill>
                  <a:srgbClr val="FFFFFF"/>
                </a:solidFill>
                <a:latin typeface="Arial"/>
                <a:cs typeface="Arial"/>
              </a:rPr>
              <a:t>of</a:t>
            </a:r>
            <a:r>
              <a:rPr sz="1500" spc="-150" dirty="0">
                <a:solidFill>
                  <a:srgbClr val="FFFFFF"/>
                </a:solidFill>
                <a:latin typeface="Arial"/>
                <a:cs typeface="Arial"/>
              </a:rPr>
              <a:t> </a:t>
            </a:r>
            <a:r>
              <a:rPr sz="1500" spc="-90" dirty="0">
                <a:solidFill>
                  <a:srgbClr val="FFFFFF"/>
                </a:solidFill>
                <a:latin typeface="Arial"/>
                <a:cs typeface="Arial"/>
              </a:rPr>
              <a:t>AI</a:t>
            </a:r>
            <a:endParaRPr sz="1500">
              <a:latin typeface="Arial"/>
              <a:cs typeface="Arial"/>
            </a:endParaRPr>
          </a:p>
        </p:txBody>
      </p:sp>
      <p:sp>
        <p:nvSpPr>
          <p:cNvPr id="19" name="object 19"/>
          <p:cNvSpPr/>
          <p:nvPr/>
        </p:nvSpPr>
        <p:spPr>
          <a:xfrm>
            <a:off x="8997696" y="5184647"/>
            <a:ext cx="347345" cy="289560"/>
          </a:xfrm>
          <a:custGeom>
            <a:avLst/>
            <a:gdLst/>
            <a:ahLst/>
            <a:cxnLst/>
            <a:rect l="l" t="t" r="r" b="b"/>
            <a:pathLst>
              <a:path w="347345" h="289560">
                <a:moveTo>
                  <a:pt x="346964" y="144780"/>
                </a:moveTo>
                <a:lnTo>
                  <a:pt x="277596" y="144780"/>
                </a:lnTo>
                <a:lnTo>
                  <a:pt x="277596" y="0"/>
                </a:lnTo>
                <a:lnTo>
                  <a:pt x="69367" y="0"/>
                </a:lnTo>
                <a:lnTo>
                  <a:pt x="69367" y="144780"/>
                </a:lnTo>
                <a:lnTo>
                  <a:pt x="0" y="144780"/>
                </a:lnTo>
                <a:lnTo>
                  <a:pt x="173482" y="289560"/>
                </a:lnTo>
                <a:lnTo>
                  <a:pt x="346964" y="144780"/>
                </a:lnTo>
                <a:close/>
              </a:path>
            </a:pathLst>
          </a:custGeom>
          <a:solidFill>
            <a:srgbClr val="4471C4"/>
          </a:solidFill>
        </p:spPr>
        <p:txBody>
          <a:bodyPr wrap="square" lIns="0" tIns="0" rIns="0" bIns="0" rtlCol="0"/>
          <a:lstStyle/>
          <a:p>
            <a:endParaRPr/>
          </a:p>
        </p:txBody>
      </p:sp>
      <p:sp>
        <p:nvSpPr>
          <p:cNvPr id="20" name="object 20"/>
          <p:cNvSpPr/>
          <p:nvPr/>
        </p:nvSpPr>
        <p:spPr>
          <a:xfrm>
            <a:off x="7188703" y="5522976"/>
            <a:ext cx="3963670" cy="774065"/>
          </a:xfrm>
          <a:custGeom>
            <a:avLst/>
            <a:gdLst/>
            <a:ahLst/>
            <a:cxnLst/>
            <a:rect l="l" t="t" r="r" b="b"/>
            <a:pathLst>
              <a:path w="3963670" h="774064">
                <a:moveTo>
                  <a:pt x="3886085" y="0"/>
                </a:moveTo>
                <a:lnTo>
                  <a:pt x="77469" y="0"/>
                </a:lnTo>
                <a:lnTo>
                  <a:pt x="47307" y="6083"/>
                </a:lnTo>
                <a:lnTo>
                  <a:pt x="22682" y="22669"/>
                </a:lnTo>
                <a:lnTo>
                  <a:pt x="6095" y="47256"/>
                </a:lnTo>
                <a:lnTo>
                  <a:pt x="0" y="77368"/>
                </a:lnTo>
                <a:lnTo>
                  <a:pt x="0" y="696315"/>
                </a:lnTo>
                <a:lnTo>
                  <a:pt x="6095" y="726427"/>
                </a:lnTo>
                <a:lnTo>
                  <a:pt x="22682" y="751027"/>
                </a:lnTo>
                <a:lnTo>
                  <a:pt x="47307" y="767600"/>
                </a:lnTo>
                <a:lnTo>
                  <a:pt x="77469" y="773684"/>
                </a:lnTo>
                <a:lnTo>
                  <a:pt x="3886085" y="773684"/>
                </a:lnTo>
                <a:lnTo>
                  <a:pt x="3916248" y="767600"/>
                </a:lnTo>
                <a:lnTo>
                  <a:pt x="3940860" y="751027"/>
                </a:lnTo>
                <a:lnTo>
                  <a:pt x="3957459" y="726427"/>
                </a:lnTo>
                <a:lnTo>
                  <a:pt x="3963542" y="696315"/>
                </a:lnTo>
                <a:lnTo>
                  <a:pt x="3963542" y="77368"/>
                </a:lnTo>
                <a:lnTo>
                  <a:pt x="3957459" y="47256"/>
                </a:lnTo>
                <a:lnTo>
                  <a:pt x="3940860" y="22669"/>
                </a:lnTo>
                <a:lnTo>
                  <a:pt x="3916248" y="6083"/>
                </a:lnTo>
                <a:lnTo>
                  <a:pt x="3886085" y="0"/>
                </a:lnTo>
                <a:close/>
              </a:path>
            </a:pathLst>
          </a:custGeom>
          <a:solidFill>
            <a:srgbClr val="6FAC46"/>
          </a:solidFill>
        </p:spPr>
        <p:txBody>
          <a:bodyPr wrap="square" lIns="0" tIns="0" rIns="0" bIns="0" rtlCol="0"/>
          <a:lstStyle/>
          <a:p>
            <a:endParaRPr/>
          </a:p>
        </p:txBody>
      </p:sp>
      <p:sp>
        <p:nvSpPr>
          <p:cNvPr id="21" name="object 21"/>
          <p:cNvSpPr txBox="1"/>
          <p:nvPr/>
        </p:nvSpPr>
        <p:spPr>
          <a:xfrm>
            <a:off x="7551037" y="5749847"/>
            <a:ext cx="2983865" cy="254000"/>
          </a:xfrm>
          <a:prstGeom prst="rect">
            <a:avLst/>
          </a:prstGeom>
        </p:spPr>
        <p:txBody>
          <a:bodyPr vert="horz" wrap="square" lIns="0" tIns="12700" rIns="0" bIns="0" rtlCol="0">
            <a:spAutoFit/>
          </a:bodyPr>
          <a:lstStyle/>
          <a:p>
            <a:pPr marL="12700">
              <a:lnSpc>
                <a:spcPct val="100000"/>
              </a:lnSpc>
              <a:spcBef>
                <a:spcPts val="100"/>
              </a:spcBef>
            </a:pPr>
            <a:r>
              <a:rPr sz="1500" spc="-90" dirty="0">
                <a:solidFill>
                  <a:srgbClr val="FFFFFF"/>
                </a:solidFill>
                <a:latin typeface="Arial"/>
                <a:cs typeface="Arial"/>
              </a:rPr>
              <a:t>2016+ </a:t>
            </a:r>
            <a:r>
              <a:rPr sz="1500" spc="-145" dirty="0">
                <a:solidFill>
                  <a:srgbClr val="FFFFFF"/>
                </a:solidFill>
                <a:latin typeface="Arial"/>
                <a:cs typeface="Arial"/>
              </a:rPr>
              <a:t>— </a:t>
            </a:r>
            <a:r>
              <a:rPr sz="1500" spc="-50" dirty="0">
                <a:solidFill>
                  <a:srgbClr val="FFFFFF"/>
                </a:solidFill>
                <a:latin typeface="Arial"/>
                <a:cs typeface="Arial"/>
              </a:rPr>
              <a:t>investment </a:t>
            </a:r>
            <a:r>
              <a:rPr sz="1500" spc="-70" dirty="0">
                <a:solidFill>
                  <a:srgbClr val="FFFFFF"/>
                </a:solidFill>
                <a:latin typeface="Arial"/>
                <a:cs typeface="Arial"/>
              </a:rPr>
              <a:t>and </a:t>
            </a:r>
            <a:r>
              <a:rPr sz="1500" spc="-60" dirty="0">
                <a:solidFill>
                  <a:srgbClr val="FFFFFF"/>
                </a:solidFill>
                <a:latin typeface="Arial"/>
                <a:cs typeface="Arial"/>
              </a:rPr>
              <a:t>media</a:t>
            </a:r>
            <a:r>
              <a:rPr sz="1500" spc="-100" dirty="0">
                <a:solidFill>
                  <a:srgbClr val="FFFFFF"/>
                </a:solidFill>
                <a:latin typeface="Arial"/>
                <a:cs typeface="Arial"/>
              </a:rPr>
              <a:t> </a:t>
            </a:r>
            <a:r>
              <a:rPr sz="1500" spc="-50" dirty="0">
                <a:solidFill>
                  <a:srgbClr val="FFFFFF"/>
                </a:solidFill>
                <a:latin typeface="Arial"/>
                <a:cs typeface="Arial"/>
              </a:rPr>
              <a:t>boom</a:t>
            </a:r>
            <a:endParaRPr sz="15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25" y="56590"/>
            <a:ext cx="2309495"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80" dirty="0"/>
              <a:t> </a:t>
            </a:r>
            <a:r>
              <a:rPr spc="-10" dirty="0"/>
              <a:t>definition</a:t>
            </a:r>
          </a:p>
        </p:txBody>
      </p:sp>
      <p:sp>
        <p:nvSpPr>
          <p:cNvPr id="3" name="object 3"/>
          <p:cNvSpPr txBox="1"/>
          <p:nvPr/>
        </p:nvSpPr>
        <p:spPr>
          <a:xfrm>
            <a:off x="517008" y="1076559"/>
            <a:ext cx="10013315" cy="290004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Machine</a:t>
            </a:r>
            <a:r>
              <a:rPr sz="2400" spc="5" dirty="0">
                <a:latin typeface="Arial"/>
                <a:cs typeface="Arial"/>
              </a:rPr>
              <a:t> </a:t>
            </a:r>
            <a:r>
              <a:rPr sz="2400" spc="-5" dirty="0">
                <a:latin typeface="Arial"/>
                <a:cs typeface="Arial"/>
              </a:rPr>
              <a:t>Learning:</a:t>
            </a:r>
            <a:endParaRPr sz="2400">
              <a:latin typeface="Arial"/>
              <a:cs typeface="Arial"/>
            </a:endParaRPr>
          </a:p>
          <a:p>
            <a:pPr>
              <a:lnSpc>
                <a:spcPct val="100000"/>
              </a:lnSpc>
              <a:spcBef>
                <a:spcPts val="55"/>
              </a:spcBef>
            </a:pPr>
            <a:endParaRPr sz="2100">
              <a:latin typeface="Arial"/>
              <a:cs typeface="Arial"/>
            </a:endParaRPr>
          </a:p>
          <a:p>
            <a:pPr marL="2036445" marR="5080" indent="-287020" algn="just">
              <a:lnSpc>
                <a:spcPct val="100000"/>
              </a:lnSpc>
              <a:buChar char="•"/>
              <a:tabLst>
                <a:tab pos="2037080" algn="l"/>
              </a:tabLst>
            </a:pPr>
            <a:r>
              <a:rPr sz="2400" spc="-85" dirty="0">
                <a:latin typeface="Arial"/>
                <a:cs typeface="Arial"/>
              </a:rPr>
              <a:t>Machine </a:t>
            </a:r>
            <a:r>
              <a:rPr sz="2400" spc="-80" dirty="0">
                <a:latin typeface="Arial"/>
                <a:cs typeface="Arial"/>
              </a:rPr>
              <a:t>learning </a:t>
            </a:r>
            <a:r>
              <a:rPr sz="2400" spc="-125" dirty="0">
                <a:latin typeface="Arial"/>
                <a:cs typeface="Arial"/>
              </a:rPr>
              <a:t>is </a:t>
            </a:r>
            <a:r>
              <a:rPr sz="2400" spc="-190" dirty="0">
                <a:latin typeface="Arial"/>
                <a:cs typeface="Arial"/>
              </a:rPr>
              <a:t>a </a:t>
            </a:r>
            <a:r>
              <a:rPr sz="2400" spc="-45" dirty="0">
                <a:latin typeface="Arial"/>
                <a:cs typeface="Arial"/>
              </a:rPr>
              <a:t>topic </a:t>
            </a:r>
            <a:r>
              <a:rPr sz="2400" spc="-10" dirty="0">
                <a:latin typeface="Arial"/>
                <a:cs typeface="Arial"/>
              </a:rPr>
              <a:t>of </a:t>
            </a:r>
            <a:r>
              <a:rPr sz="2400" spc="-130" dirty="0">
                <a:latin typeface="Arial"/>
                <a:cs typeface="Arial"/>
              </a:rPr>
              <a:t>an </a:t>
            </a:r>
            <a:r>
              <a:rPr sz="2400" spc="-25" dirty="0">
                <a:latin typeface="Arial"/>
                <a:cs typeface="Arial"/>
              </a:rPr>
              <a:t>artificial </a:t>
            </a:r>
            <a:r>
              <a:rPr sz="2400" spc="-70" dirty="0">
                <a:latin typeface="Arial"/>
                <a:cs typeface="Arial"/>
              </a:rPr>
              <a:t>intelligence, </a:t>
            </a:r>
            <a:r>
              <a:rPr sz="2400" spc="-190" dirty="0">
                <a:latin typeface="Arial"/>
                <a:cs typeface="Arial"/>
              </a:rPr>
              <a:t>a </a:t>
            </a:r>
            <a:r>
              <a:rPr sz="2400" u="heavy" spc="-190" dirty="0">
                <a:uFill>
                  <a:solidFill>
                    <a:srgbClr val="FF0000"/>
                  </a:solidFill>
                </a:uFill>
                <a:latin typeface="Arial"/>
                <a:cs typeface="Arial"/>
              </a:rPr>
              <a:t> </a:t>
            </a:r>
            <a:r>
              <a:rPr sz="2400" u="heavy" spc="-80" dirty="0">
                <a:uFill>
                  <a:solidFill>
                    <a:srgbClr val="FF0000"/>
                  </a:solidFill>
                </a:uFill>
                <a:latin typeface="Arial"/>
                <a:cs typeface="Arial"/>
              </a:rPr>
              <a:t>mathematical discipline </a:t>
            </a:r>
            <a:r>
              <a:rPr sz="2400" u="heavy" spc="-5" dirty="0">
                <a:uFill>
                  <a:solidFill>
                    <a:srgbClr val="FF0000"/>
                  </a:solidFill>
                </a:uFill>
                <a:latin typeface="Arial"/>
                <a:cs typeface="Arial"/>
              </a:rPr>
              <a:t>that </a:t>
            </a:r>
            <a:r>
              <a:rPr sz="2400" u="heavy" spc="-190" dirty="0">
                <a:uFill>
                  <a:solidFill>
                    <a:srgbClr val="FF0000"/>
                  </a:solidFill>
                </a:uFill>
                <a:latin typeface="Arial"/>
                <a:cs typeface="Arial"/>
              </a:rPr>
              <a:t>uses </a:t>
            </a:r>
            <a:r>
              <a:rPr sz="2400" u="heavy" spc="-75" dirty="0">
                <a:uFill>
                  <a:solidFill>
                    <a:srgbClr val="FF0000"/>
                  </a:solidFill>
                </a:uFill>
                <a:latin typeface="Arial"/>
                <a:cs typeface="Arial"/>
              </a:rPr>
              <a:t>mathematical </a:t>
            </a:r>
            <a:r>
              <a:rPr sz="2400" u="heavy" spc="-85" dirty="0">
                <a:uFill>
                  <a:solidFill>
                    <a:srgbClr val="FF0000"/>
                  </a:solidFill>
                </a:uFill>
                <a:latin typeface="Arial"/>
                <a:cs typeface="Arial"/>
              </a:rPr>
              <a:t>statistics</a:t>
            </a:r>
            <a:r>
              <a:rPr sz="2400" spc="-85" dirty="0">
                <a:latin typeface="Arial"/>
                <a:cs typeface="Arial"/>
              </a:rPr>
              <a:t>,  </a:t>
            </a:r>
            <a:r>
              <a:rPr sz="2400" spc="-80" dirty="0">
                <a:latin typeface="Arial"/>
                <a:cs typeface="Arial"/>
              </a:rPr>
              <a:t>numerical </a:t>
            </a:r>
            <a:r>
              <a:rPr sz="2400" spc="-50" dirty="0">
                <a:latin typeface="Arial"/>
                <a:cs typeface="Arial"/>
              </a:rPr>
              <a:t>optimization </a:t>
            </a:r>
            <a:r>
              <a:rPr sz="2400" spc="-85" dirty="0">
                <a:latin typeface="Arial"/>
                <a:cs typeface="Arial"/>
              </a:rPr>
              <a:t>methods, </a:t>
            </a:r>
            <a:r>
              <a:rPr sz="2400" spc="-40" dirty="0">
                <a:latin typeface="Arial"/>
                <a:cs typeface="Arial"/>
              </a:rPr>
              <a:t>probability </a:t>
            </a:r>
            <a:r>
              <a:rPr sz="2400" spc="-70" dirty="0">
                <a:latin typeface="Arial"/>
                <a:cs typeface="Arial"/>
              </a:rPr>
              <a:t>theory, </a:t>
            </a:r>
            <a:r>
              <a:rPr sz="2400" spc="-90" dirty="0">
                <a:latin typeface="Arial"/>
                <a:cs typeface="Arial"/>
              </a:rPr>
              <a:t>discrete  </a:t>
            </a:r>
            <a:r>
              <a:rPr sz="2400" spc="-130" dirty="0">
                <a:latin typeface="Arial"/>
                <a:cs typeface="Arial"/>
              </a:rPr>
              <a:t>analysis, </a:t>
            </a:r>
            <a:r>
              <a:rPr sz="2400" spc="20" dirty="0">
                <a:latin typeface="Arial"/>
                <a:cs typeface="Arial"/>
              </a:rPr>
              <a:t>to </a:t>
            </a:r>
            <a:r>
              <a:rPr sz="2400" spc="-60" dirty="0">
                <a:latin typeface="Arial"/>
                <a:cs typeface="Arial"/>
              </a:rPr>
              <a:t>extract </a:t>
            </a:r>
            <a:r>
              <a:rPr sz="2400" spc="-100" dirty="0">
                <a:latin typeface="Arial"/>
                <a:cs typeface="Arial"/>
              </a:rPr>
              <a:t>knowledge </a:t>
            </a:r>
            <a:r>
              <a:rPr sz="2400" spc="-25" dirty="0">
                <a:latin typeface="Arial"/>
                <a:cs typeface="Arial"/>
              </a:rPr>
              <a:t>from</a:t>
            </a:r>
            <a:r>
              <a:rPr sz="2400" spc="-440" dirty="0">
                <a:latin typeface="Arial"/>
                <a:cs typeface="Arial"/>
              </a:rPr>
              <a:t> </a:t>
            </a:r>
            <a:r>
              <a:rPr sz="2400" spc="-85" dirty="0">
                <a:latin typeface="Arial"/>
                <a:cs typeface="Arial"/>
              </a:rPr>
              <a:t>data.</a:t>
            </a:r>
            <a:endParaRPr sz="2400">
              <a:latin typeface="Arial"/>
              <a:cs typeface="Arial"/>
            </a:endParaRPr>
          </a:p>
          <a:p>
            <a:pPr marL="2036445" marR="6985" indent="-287020" algn="just">
              <a:lnSpc>
                <a:spcPct val="100000"/>
              </a:lnSpc>
              <a:buFont typeface="Arial"/>
              <a:buChar char="•"/>
              <a:tabLst>
                <a:tab pos="2105660" algn="l"/>
              </a:tabLst>
            </a:pPr>
            <a:r>
              <a:rPr dirty="0"/>
              <a:t>	</a:t>
            </a:r>
            <a:r>
              <a:rPr sz="2400" spc="-110" dirty="0">
                <a:latin typeface="Arial"/>
                <a:cs typeface="Arial"/>
              </a:rPr>
              <a:t>Field </a:t>
            </a:r>
            <a:r>
              <a:rPr sz="2400" spc="-10" dirty="0">
                <a:latin typeface="Arial"/>
                <a:cs typeface="Arial"/>
              </a:rPr>
              <a:t>of </a:t>
            </a:r>
            <a:r>
              <a:rPr sz="2400" spc="-90" dirty="0">
                <a:latin typeface="Arial"/>
                <a:cs typeface="Arial"/>
              </a:rPr>
              <a:t>study </a:t>
            </a:r>
            <a:r>
              <a:rPr sz="2400" spc="-5" dirty="0">
                <a:latin typeface="Arial"/>
                <a:cs typeface="Arial"/>
              </a:rPr>
              <a:t>that </a:t>
            </a:r>
            <a:r>
              <a:rPr sz="2400" spc="-155" dirty="0">
                <a:latin typeface="Arial"/>
                <a:cs typeface="Arial"/>
              </a:rPr>
              <a:t>gives </a:t>
            </a:r>
            <a:r>
              <a:rPr sz="2400" spc="-95" dirty="0">
                <a:latin typeface="Arial"/>
                <a:cs typeface="Arial"/>
              </a:rPr>
              <a:t>computers </a:t>
            </a:r>
            <a:r>
              <a:rPr sz="2400" spc="-30" dirty="0">
                <a:latin typeface="Arial"/>
                <a:cs typeface="Arial"/>
              </a:rPr>
              <a:t>the ability </a:t>
            </a:r>
            <a:r>
              <a:rPr sz="2400" spc="10" dirty="0">
                <a:latin typeface="Arial"/>
                <a:cs typeface="Arial"/>
              </a:rPr>
              <a:t>to </a:t>
            </a:r>
            <a:r>
              <a:rPr sz="2400" spc="-70" dirty="0">
                <a:latin typeface="Arial"/>
                <a:cs typeface="Arial"/>
              </a:rPr>
              <a:t>learn </a:t>
            </a:r>
            <a:r>
              <a:rPr sz="2400" dirty="0">
                <a:latin typeface="Arial"/>
                <a:cs typeface="Arial"/>
              </a:rPr>
              <a:t>without  </a:t>
            </a:r>
            <a:r>
              <a:rPr sz="2400" spc="-100" dirty="0">
                <a:latin typeface="Arial"/>
                <a:cs typeface="Arial"/>
              </a:rPr>
              <a:t>being </a:t>
            </a:r>
            <a:r>
              <a:rPr sz="2400" spc="-55" dirty="0">
                <a:latin typeface="Arial"/>
                <a:cs typeface="Arial"/>
              </a:rPr>
              <a:t>explicitly </a:t>
            </a:r>
            <a:r>
              <a:rPr sz="2400" spc="-95" dirty="0">
                <a:latin typeface="Arial"/>
                <a:cs typeface="Arial"/>
              </a:rPr>
              <a:t>programmed. </a:t>
            </a:r>
            <a:r>
              <a:rPr sz="2400" spc="-35" dirty="0">
                <a:latin typeface="Arial"/>
                <a:cs typeface="Arial"/>
              </a:rPr>
              <a:t>(Arthur </a:t>
            </a:r>
            <a:r>
              <a:rPr sz="2400" spc="-150" dirty="0">
                <a:latin typeface="Arial"/>
                <a:cs typeface="Arial"/>
              </a:rPr>
              <a:t>Samuel,</a:t>
            </a:r>
            <a:r>
              <a:rPr sz="2400" spc="-445" dirty="0">
                <a:latin typeface="Arial"/>
                <a:cs typeface="Arial"/>
              </a:rPr>
              <a:t> </a:t>
            </a:r>
            <a:r>
              <a:rPr sz="2400" spc="-114" dirty="0">
                <a:latin typeface="Arial"/>
                <a:cs typeface="Arial"/>
              </a:rPr>
              <a:t>1959)</a:t>
            </a:r>
            <a:endParaRPr sz="2400">
              <a:latin typeface="Arial"/>
              <a:cs typeface="Arial"/>
            </a:endParaRPr>
          </a:p>
        </p:txBody>
      </p:sp>
      <p:sp>
        <p:nvSpPr>
          <p:cNvPr id="4" name="object 4"/>
          <p:cNvSpPr/>
          <p:nvPr/>
        </p:nvSpPr>
        <p:spPr>
          <a:xfrm>
            <a:off x="2554985" y="4723638"/>
            <a:ext cx="5024755" cy="0"/>
          </a:xfrm>
          <a:custGeom>
            <a:avLst/>
            <a:gdLst/>
            <a:ahLst/>
            <a:cxnLst/>
            <a:rect l="l" t="t" r="r" b="b"/>
            <a:pathLst>
              <a:path w="5024755">
                <a:moveTo>
                  <a:pt x="0" y="0"/>
                </a:moveTo>
                <a:lnTo>
                  <a:pt x="5024170" y="0"/>
                </a:lnTo>
              </a:path>
            </a:pathLst>
          </a:custGeom>
          <a:ln w="28956">
            <a:solidFill>
              <a:srgbClr val="FF0000"/>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704844" y="941832"/>
            <a:ext cx="5006339" cy="51313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52997" y="1091149"/>
            <a:ext cx="5028869" cy="472331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5282" y="1898604"/>
            <a:ext cx="10683240" cy="2585720"/>
          </a:xfrm>
          <a:prstGeom prst="rect">
            <a:avLst/>
          </a:prstGeom>
        </p:spPr>
        <p:txBody>
          <a:bodyPr vert="horz" wrap="square" lIns="0" tIns="12065" rIns="0" bIns="0" rtlCol="0">
            <a:spAutoFit/>
          </a:bodyPr>
          <a:lstStyle/>
          <a:p>
            <a:pPr marL="355600" marR="19685" indent="-342900">
              <a:lnSpc>
                <a:spcPct val="100000"/>
              </a:lnSpc>
              <a:spcBef>
                <a:spcPts val="95"/>
              </a:spcBef>
              <a:buFont typeface="Arial"/>
              <a:buChar char="•"/>
              <a:tabLst>
                <a:tab pos="355600" algn="l"/>
                <a:tab pos="356235" algn="l"/>
              </a:tabLst>
            </a:pPr>
            <a:r>
              <a:rPr sz="2800" spc="-5" dirty="0">
                <a:latin typeface="Arial"/>
                <a:cs typeface="Arial"/>
              </a:rPr>
              <a:t>Data </a:t>
            </a:r>
            <a:r>
              <a:rPr sz="2800" dirty="0">
                <a:latin typeface="Arial"/>
                <a:cs typeface="Arial"/>
              </a:rPr>
              <a:t>can </a:t>
            </a:r>
            <a:r>
              <a:rPr sz="2800" spc="-5" dirty="0">
                <a:latin typeface="Arial"/>
                <a:cs typeface="Arial"/>
              </a:rPr>
              <a:t>be </a:t>
            </a:r>
            <a:r>
              <a:rPr sz="2800" dirty="0">
                <a:latin typeface="Arial"/>
                <a:cs typeface="Arial"/>
              </a:rPr>
              <a:t>inaccurate, incomplete, heterogeneous, indirect, and  at </a:t>
            </a:r>
            <a:r>
              <a:rPr sz="2800" spc="-5" dirty="0">
                <a:latin typeface="Arial"/>
                <a:cs typeface="Arial"/>
              </a:rPr>
              <a:t>the same time </a:t>
            </a:r>
            <a:r>
              <a:rPr sz="2800" dirty="0">
                <a:latin typeface="Arial"/>
                <a:cs typeface="Arial"/>
              </a:rPr>
              <a:t>have huge</a:t>
            </a:r>
            <a:r>
              <a:rPr sz="2800" spc="30" dirty="0">
                <a:latin typeface="Arial"/>
                <a:cs typeface="Arial"/>
              </a:rPr>
              <a:t> </a:t>
            </a:r>
            <a:r>
              <a:rPr sz="2800" dirty="0">
                <a:latin typeface="Arial"/>
                <a:cs typeface="Arial"/>
              </a:rPr>
              <a:t>volumes;</a:t>
            </a:r>
            <a:endParaRPr sz="2800">
              <a:latin typeface="Arial"/>
              <a:cs typeface="Arial"/>
            </a:endParaRPr>
          </a:p>
          <a:p>
            <a:pPr marL="355600" marR="5080" indent="-343535">
              <a:lnSpc>
                <a:spcPct val="100000"/>
              </a:lnSpc>
              <a:buChar char="•"/>
              <a:tabLst>
                <a:tab pos="355600" algn="l"/>
                <a:tab pos="356235" algn="l"/>
              </a:tabLst>
            </a:pPr>
            <a:r>
              <a:rPr sz="2800" spc="-5" dirty="0">
                <a:latin typeface="Arial"/>
                <a:cs typeface="Arial"/>
              </a:rPr>
              <a:t>Data </a:t>
            </a:r>
            <a:r>
              <a:rPr sz="2800" dirty="0">
                <a:latin typeface="Arial"/>
                <a:cs typeface="Arial"/>
              </a:rPr>
              <a:t>analysis </a:t>
            </a:r>
            <a:r>
              <a:rPr sz="2800" spc="-5" dirty="0">
                <a:latin typeface="Arial"/>
                <a:cs typeface="Arial"/>
              </a:rPr>
              <a:t>algorithms </a:t>
            </a:r>
            <a:r>
              <a:rPr sz="2800" dirty="0">
                <a:latin typeface="Arial"/>
                <a:cs typeface="Arial"/>
              </a:rPr>
              <a:t>themselves </a:t>
            </a:r>
            <a:r>
              <a:rPr sz="2800" spc="-5" dirty="0">
                <a:latin typeface="Arial"/>
                <a:cs typeface="Arial"/>
              </a:rPr>
              <a:t>may </a:t>
            </a:r>
            <a:r>
              <a:rPr sz="2800" dirty="0">
                <a:latin typeface="Arial"/>
                <a:cs typeface="Arial"/>
              </a:rPr>
              <a:t>have </a:t>
            </a:r>
            <a:r>
              <a:rPr sz="2800" spc="-5" dirty="0">
                <a:latin typeface="Arial"/>
                <a:cs typeface="Arial"/>
              </a:rPr>
              <a:t>the ability to </a:t>
            </a:r>
            <a:r>
              <a:rPr sz="2800" dirty="0">
                <a:latin typeface="Arial"/>
                <a:cs typeface="Arial"/>
              </a:rPr>
              <a:t>learn  from</a:t>
            </a:r>
            <a:r>
              <a:rPr sz="2800" spc="-5" dirty="0">
                <a:latin typeface="Arial"/>
                <a:cs typeface="Arial"/>
              </a:rPr>
              <a:t> </a:t>
            </a:r>
            <a:r>
              <a:rPr sz="2800" dirty="0">
                <a:latin typeface="Arial"/>
                <a:cs typeface="Arial"/>
              </a:rPr>
              <a:t>precedents;</a:t>
            </a:r>
            <a:endParaRPr sz="2800">
              <a:latin typeface="Arial"/>
              <a:cs typeface="Arial"/>
            </a:endParaRPr>
          </a:p>
          <a:p>
            <a:pPr marL="355600" marR="417830" indent="-343535">
              <a:lnSpc>
                <a:spcPct val="100000"/>
              </a:lnSpc>
              <a:spcBef>
                <a:spcPts val="5"/>
              </a:spcBef>
              <a:buChar char="•"/>
              <a:tabLst>
                <a:tab pos="355600" algn="l"/>
                <a:tab pos="356235" algn="l"/>
              </a:tabLst>
            </a:pPr>
            <a:r>
              <a:rPr sz="2800" dirty="0">
                <a:latin typeface="Arial"/>
                <a:cs typeface="Arial"/>
              </a:rPr>
              <a:t>Processes of raw data processing </a:t>
            </a:r>
            <a:r>
              <a:rPr sz="2800" spc="-5" dirty="0">
                <a:latin typeface="Arial"/>
                <a:cs typeface="Arial"/>
              </a:rPr>
              <a:t>into information </a:t>
            </a:r>
            <a:r>
              <a:rPr sz="2800" dirty="0">
                <a:latin typeface="Arial"/>
                <a:cs typeface="Arial"/>
              </a:rPr>
              <a:t>require non-  trivial</a:t>
            </a:r>
            <a:r>
              <a:rPr sz="2800" spc="-15" dirty="0">
                <a:latin typeface="Arial"/>
                <a:cs typeface="Arial"/>
              </a:rPr>
              <a:t> </a:t>
            </a:r>
            <a:r>
              <a:rPr sz="2800" dirty="0">
                <a:latin typeface="Arial"/>
                <a:cs typeface="Arial"/>
              </a:rPr>
              <a:t>automation.</a:t>
            </a:r>
            <a:endParaRPr sz="2800">
              <a:latin typeface="Arial"/>
              <a:cs typeface="Arial"/>
            </a:endParaRPr>
          </a:p>
        </p:txBody>
      </p:sp>
      <p:sp>
        <p:nvSpPr>
          <p:cNvPr id="3" name="object 3"/>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3338" y="2509504"/>
            <a:ext cx="9985375" cy="1488440"/>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latin typeface="Arial"/>
                <a:cs typeface="Arial"/>
              </a:rPr>
              <a:t>Over the past decades, significant </a:t>
            </a:r>
            <a:r>
              <a:rPr sz="2400" spc="-10" dirty="0">
                <a:latin typeface="Arial"/>
                <a:cs typeface="Arial"/>
              </a:rPr>
              <a:t>efforts </a:t>
            </a:r>
            <a:r>
              <a:rPr sz="2400" spc="-5" dirty="0">
                <a:latin typeface="Arial"/>
                <a:cs typeface="Arial"/>
              </a:rPr>
              <a:t>in the field of Data Mining have  focused on the creation of specialized algorithms capable of performing  the same tasks during linear or even logarithmic time without significant  loss of</a:t>
            </a:r>
            <a:r>
              <a:rPr sz="2400" dirty="0">
                <a:latin typeface="Arial"/>
                <a:cs typeface="Arial"/>
              </a:rPr>
              <a:t> </a:t>
            </a:r>
            <a:r>
              <a:rPr sz="2400" spc="-25" dirty="0">
                <a:latin typeface="Arial"/>
                <a:cs typeface="Arial"/>
              </a:rPr>
              <a:t>accuracy.</a:t>
            </a:r>
            <a:endParaRPr sz="2400">
              <a:latin typeface="Arial"/>
              <a:cs typeface="Arial"/>
            </a:endParaRPr>
          </a:p>
        </p:txBody>
      </p:sp>
      <p:sp>
        <p:nvSpPr>
          <p:cNvPr id="3" name="object 3"/>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
        <p:nvSpPr>
          <p:cNvPr id="3" name="object 3"/>
          <p:cNvSpPr/>
          <p:nvPr/>
        </p:nvSpPr>
        <p:spPr>
          <a:xfrm>
            <a:off x="3211067" y="669035"/>
            <a:ext cx="5867399" cy="56007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
        <p:nvSpPr>
          <p:cNvPr id="3" name="object 3"/>
          <p:cNvSpPr/>
          <p:nvPr/>
        </p:nvSpPr>
        <p:spPr>
          <a:xfrm>
            <a:off x="3644411" y="1214344"/>
            <a:ext cx="4844821" cy="485254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9023" y="289476"/>
            <a:ext cx="1424305" cy="513715"/>
          </a:xfrm>
          <a:prstGeom prst="rect">
            <a:avLst/>
          </a:prstGeom>
        </p:spPr>
        <p:txBody>
          <a:bodyPr vert="horz" wrap="square" lIns="0" tIns="12700" rIns="0" bIns="0" rtlCol="0">
            <a:spAutoFit/>
          </a:bodyPr>
          <a:lstStyle/>
          <a:p>
            <a:pPr marL="12700">
              <a:lnSpc>
                <a:spcPct val="100000"/>
              </a:lnSpc>
              <a:spcBef>
                <a:spcPts val="100"/>
              </a:spcBef>
            </a:pPr>
            <a:r>
              <a:rPr spc="-10" dirty="0"/>
              <a:t>Agenda</a:t>
            </a:r>
          </a:p>
        </p:txBody>
      </p:sp>
      <p:sp>
        <p:nvSpPr>
          <p:cNvPr id="3" name="object 3"/>
          <p:cNvSpPr txBox="1"/>
          <p:nvPr/>
        </p:nvSpPr>
        <p:spPr>
          <a:xfrm>
            <a:off x="2141842" y="1646552"/>
            <a:ext cx="5396230" cy="3865879"/>
          </a:xfrm>
          <a:prstGeom prst="rect">
            <a:avLst/>
          </a:prstGeom>
        </p:spPr>
        <p:txBody>
          <a:bodyPr vert="horz" wrap="square" lIns="0" tIns="12700" rIns="0" bIns="0" rtlCol="0">
            <a:spAutoFit/>
          </a:bodyPr>
          <a:lstStyle/>
          <a:p>
            <a:pPr marL="12700" marR="5080">
              <a:lnSpc>
                <a:spcPct val="150000"/>
              </a:lnSpc>
              <a:spcBef>
                <a:spcPts val="100"/>
              </a:spcBef>
            </a:pPr>
            <a:r>
              <a:rPr sz="2400" spc="-5" dirty="0">
                <a:latin typeface="Arial"/>
                <a:cs typeface="Arial"/>
              </a:rPr>
              <a:t>Brief history of technological revolutions  Future</a:t>
            </a:r>
            <a:r>
              <a:rPr sz="2400" spc="-15" dirty="0">
                <a:latin typeface="Arial"/>
                <a:cs typeface="Arial"/>
              </a:rPr>
              <a:t> </a:t>
            </a:r>
            <a:r>
              <a:rPr sz="2400" spc="-5" dirty="0">
                <a:latin typeface="Arial"/>
                <a:cs typeface="Arial"/>
              </a:rPr>
              <a:t>technologies</a:t>
            </a:r>
            <a:endParaRPr sz="2400">
              <a:latin typeface="Arial"/>
              <a:cs typeface="Arial"/>
            </a:endParaRPr>
          </a:p>
          <a:p>
            <a:pPr marL="12700">
              <a:lnSpc>
                <a:spcPct val="100000"/>
              </a:lnSpc>
              <a:spcBef>
                <a:spcPts val="1440"/>
              </a:spcBef>
            </a:pPr>
            <a:r>
              <a:rPr sz="2400" spc="-5" dirty="0">
                <a:latin typeface="Arial"/>
                <a:cs typeface="Arial"/>
              </a:rPr>
              <a:t>Definitions</a:t>
            </a:r>
            <a:endParaRPr sz="2400">
              <a:latin typeface="Arial"/>
              <a:cs typeface="Arial"/>
            </a:endParaRPr>
          </a:p>
          <a:p>
            <a:pPr marL="12700" marR="1733550">
              <a:lnSpc>
                <a:spcPct val="150000"/>
              </a:lnSpc>
            </a:pPr>
            <a:r>
              <a:rPr sz="2400" spc="-5" dirty="0">
                <a:latin typeface="Arial"/>
                <a:cs typeface="Arial"/>
              </a:rPr>
              <a:t>Formulation of the problem  Definitions</a:t>
            </a:r>
            <a:endParaRPr sz="2400">
              <a:latin typeface="Arial"/>
              <a:cs typeface="Arial"/>
            </a:endParaRPr>
          </a:p>
          <a:p>
            <a:pPr marL="12700" marR="3272154">
              <a:lnSpc>
                <a:spcPct val="150000"/>
              </a:lnSpc>
            </a:pPr>
            <a:r>
              <a:rPr sz="2400" spc="-5" dirty="0">
                <a:latin typeface="Arial"/>
                <a:cs typeface="Arial"/>
              </a:rPr>
              <a:t>ML</a:t>
            </a:r>
            <a:r>
              <a:rPr sz="2400" spc="-175" dirty="0">
                <a:latin typeface="Arial"/>
                <a:cs typeface="Arial"/>
              </a:rPr>
              <a:t> </a:t>
            </a:r>
            <a:r>
              <a:rPr sz="2400" spc="-5" dirty="0">
                <a:latin typeface="Arial"/>
                <a:cs typeface="Arial"/>
              </a:rPr>
              <a:t>applications  Methods of</a:t>
            </a:r>
            <a:r>
              <a:rPr sz="2400" spc="-45" dirty="0">
                <a:latin typeface="Arial"/>
                <a:cs typeface="Arial"/>
              </a:rPr>
              <a:t> </a:t>
            </a:r>
            <a:r>
              <a:rPr sz="2400" spc="-5" dirty="0">
                <a:latin typeface="Arial"/>
                <a:cs typeface="Arial"/>
              </a:rPr>
              <a:t>ML</a:t>
            </a:r>
            <a:endParaRPr sz="24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067" y="2654923"/>
            <a:ext cx="10356215" cy="1867178"/>
          </a:xfrm>
          <a:prstGeom prst="rect">
            <a:avLst/>
          </a:prstGeom>
        </p:spPr>
        <p:txBody>
          <a:bodyPr vert="horz" wrap="square" lIns="0" tIns="12700" rIns="0" bIns="0" rtlCol="0">
            <a:spAutoFit/>
          </a:bodyPr>
          <a:lstStyle/>
          <a:p>
            <a:pPr marL="12700" marR="189230">
              <a:lnSpc>
                <a:spcPct val="100000"/>
              </a:lnSpc>
              <a:spcBef>
                <a:spcPts val="100"/>
              </a:spcBef>
            </a:pPr>
            <a:r>
              <a:rPr sz="2400" kern="0" spc="-160" dirty="0">
                <a:cs typeface="Arial"/>
              </a:rPr>
              <a:t>A </a:t>
            </a:r>
            <a:r>
              <a:rPr sz="2400" kern="0" spc="-50" dirty="0">
                <a:cs typeface="Arial"/>
              </a:rPr>
              <a:t>computer </a:t>
            </a:r>
            <a:r>
              <a:rPr sz="2400" kern="0" spc="-70" dirty="0">
                <a:cs typeface="Arial"/>
              </a:rPr>
              <a:t>program </a:t>
            </a:r>
            <a:r>
              <a:rPr sz="2400" kern="0" spc="-95" dirty="0">
                <a:cs typeface="Arial"/>
              </a:rPr>
              <a:t>is </a:t>
            </a:r>
            <a:r>
              <a:rPr sz="2400" kern="0" spc="-100" dirty="0">
                <a:cs typeface="Arial"/>
              </a:rPr>
              <a:t>said </a:t>
            </a:r>
            <a:r>
              <a:rPr sz="2400" kern="0" spc="15" dirty="0">
                <a:cs typeface="Arial"/>
              </a:rPr>
              <a:t>to </a:t>
            </a:r>
            <a:r>
              <a:rPr sz="2400" kern="0" spc="-55" dirty="0">
                <a:cs typeface="Arial"/>
              </a:rPr>
              <a:t>learn </a:t>
            </a:r>
            <a:r>
              <a:rPr sz="2400" kern="0" spc="-20" dirty="0">
                <a:cs typeface="Arial"/>
              </a:rPr>
              <a:t>from </a:t>
            </a:r>
            <a:r>
              <a:rPr sz="2400" kern="0" spc="-80" dirty="0">
                <a:cs typeface="Arial"/>
              </a:rPr>
              <a:t>experience </a:t>
            </a:r>
            <a:r>
              <a:rPr sz="2400" kern="0" spc="-325" dirty="0">
                <a:cs typeface="Arial"/>
              </a:rPr>
              <a:t>E </a:t>
            </a:r>
            <a:r>
              <a:rPr lang="ru-RU" sz="2400" kern="0" spc="-325" dirty="0">
                <a:cs typeface="Arial"/>
              </a:rPr>
              <a:t> </a:t>
            </a:r>
            <a:r>
              <a:rPr sz="2400" kern="0" spc="5" dirty="0">
                <a:cs typeface="Arial"/>
              </a:rPr>
              <a:t>with </a:t>
            </a:r>
            <a:r>
              <a:rPr sz="2400" kern="0" spc="-75" dirty="0">
                <a:cs typeface="Arial"/>
              </a:rPr>
              <a:t>respect </a:t>
            </a:r>
            <a:r>
              <a:rPr sz="2400" kern="0" spc="15" dirty="0">
                <a:cs typeface="Arial"/>
              </a:rPr>
              <a:t>to </a:t>
            </a:r>
            <a:r>
              <a:rPr sz="2400" kern="0" spc="-105" dirty="0">
                <a:cs typeface="Arial"/>
              </a:rPr>
              <a:t>some </a:t>
            </a:r>
            <a:r>
              <a:rPr sz="2400" kern="0" spc="-140" dirty="0">
                <a:cs typeface="Arial"/>
              </a:rPr>
              <a:t>class </a:t>
            </a:r>
            <a:r>
              <a:rPr sz="2400" kern="0" spc="-5" dirty="0">
                <a:cs typeface="Arial"/>
              </a:rPr>
              <a:t>of </a:t>
            </a:r>
            <a:r>
              <a:rPr sz="2400" kern="0" spc="-114" dirty="0">
                <a:cs typeface="Arial"/>
              </a:rPr>
              <a:t>tasks </a:t>
            </a:r>
            <a:r>
              <a:rPr sz="2400" kern="0" spc="-225" dirty="0">
                <a:cs typeface="Arial"/>
              </a:rPr>
              <a:t>T </a:t>
            </a:r>
            <a:r>
              <a:rPr sz="2400" kern="0" spc="-85" dirty="0">
                <a:cs typeface="Arial"/>
              </a:rPr>
              <a:t>and </a:t>
            </a:r>
            <a:r>
              <a:rPr sz="2400" kern="0" spc="-65" dirty="0">
                <a:cs typeface="Arial"/>
              </a:rPr>
              <a:t>performance  </a:t>
            </a:r>
            <a:r>
              <a:rPr sz="2400" kern="0" spc="-95" dirty="0">
                <a:cs typeface="Arial"/>
              </a:rPr>
              <a:t>measure </a:t>
            </a:r>
            <a:r>
              <a:rPr sz="2400" kern="0" spc="-280" dirty="0">
                <a:cs typeface="Arial"/>
              </a:rPr>
              <a:t>P, </a:t>
            </a:r>
            <a:r>
              <a:rPr lang="ru-RU" sz="2400" kern="0" spc="-280" dirty="0">
                <a:cs typeface="Arial"/>
              </a:rPr>
              <a:t> </a:t>
            </a:r>
            <a:r>
              <a:rPr sz="2400" kern="0" spc="25" dirty="0">
                <a:cs typeface="Arial"/>
              </a:rPr>
              <a:t>if </a:t>
            </a:r>
            <a:r>
              <a:rPr sz="2400" kern="0" spc="-30" dirty="0">
                <a:cs typeface="Arial"/>
              </a:rPr>
              <a:t>its </a:t>
            </a:r>
            <a:r>
              <a:rPr sz="2400" kern="0" spc="-65" dirty="0">
                <a:cs typeface="Arial"/>
              </a:rPr>
              <a:t>performance </a:t>
            </a:r>
            <a:r>
              <a:rPr sz="2400" kern="0" spc="-30" dirty="0">
                <a:cs typeface="Arial"/>
              </a:rPr>
              <a:t>at </a:t>
            </a:r>
            <a:r>
              <a:rPr sz="2400" kern="0" spc="-114" dirty="0">
                <a:cs typeface="Arial"/>
              </a:rPr>
              <a:t>tasks </a:t>
            </a:r>
            <a:r>
              <a:rPr sz="2400" kern="0" spc="-25" dirty="0">
                <a:cs typeface="Arial"/>
              </a:rPr>
              <a:t>in </a:t>
            </a:r>
            <a:r>
              <a:rPr sz="2400" kern="0" spc="-229" dirty="0">
                <a:cs typeface="Arial"/>
              </a:rPr>
              <a:t>T, </a:t>
            </a:r>
            <a:r>
              <a:rPr lang="ru-RU" sz="2400" kern="0" spc="-229" dirty="0">
                <a:cs typeface="Arial"/>
              </a:rPr>
              <a:t> </a:t>
            </a:r>
            <a:r>
              <a:rPr sz="2400" kern="0" spc="-170" dirty="0">
                <a:cs typeface="Arial"/>
              </a:rPr>
              <a:t>as </a:t>
            </a:r>
            <a:r>
              <a:rPr sz="2400" kern="0" spc="-90" dirty="0">
                <a:cs typeface="Arial"/>
              </a:rPr>
              <a:t>measured </a:t>
            </a:r>
            <a:r>
              <a:rPr sz="2400" kern="0" spc="-80" dirty="0">
                <a:cs typeface="Arial"/>
              </a:rPr>
              <a:t>by </a:t>
            </a:r>
            <a:r>
              <a:rPr sz="2400" kern="0" spc="-280" dirty="0">
                <a:cs typeface="Arial"/>
              </a:rPr>
              <a:t>P, </a:t>
            </a:r>
            <a:r>
              <a:rPr lang="ru-RU" sz="2400" kern="0" spc="-280" dirty="0">
                <a:cs typeface="Arial"/>
              </a:rPr>
              <a:t> </a:t>
            </a:r>
            <a:r>
              <a:rPr sz="2400" kern="0" spc="-75" dirty="0">
                <a:cs typeface="Arial"/>
              </a:rPr>
              <a:t>improves </a:t>
            </a:r>
            <a:r>
              <a:rPr sz="2400" kern="0" spc="5" dirty="0">
                <a:cs typeface="Arial"/>
              </a:rPr>
              <a:t>with </a:t>
            </a:r>
            <a:r>
              <a:rPr sz="2400" kern="0" spc="-80" dirty="0">
                <a:cs typeface="Arial"/>
              </a:rPr>
              <a:t>experience</a:t>
            </a:r>
            <a:r>
              <a:rPr sz="2400" kern="0" spc="-330" dirty="0">
                <a:cs typeface="Arial"/>
              </a:rPr>
              <a:t> </a:t>
            </a:r>
            <a:r>
              <a:rPr lang="ru-RU" sz="2400" kern="0" spc="-330" dirty="0">
                <a:cs typeface="Arial"/>
              </a:rPr>
              <a:t> </a:t>
            </a:r>
            <a:r>
              <a:rPr sz="2400" kern="0" spc="-190" dirty="0">
                <a:cs typeface="Arial"/>
              </a:rPr>
              <a:t>E.</a:t>
            </a:r>
            <a:endParaRPr sz="2400" kern="0" dirty="0">
              <a:cs typeface="Arial"/>
            </a:endParaRPr>
          </a:p>
          <a:p>
            <a:pPr>
              <a:lnSpc>
                <a:spcPct val="100000"/>
              </a:lnSpc>
              <a:spcBef>
                <a:spcPts val="25"/>
              </a:spcBef>
            </a:pPr>
            <a:endParaRPr sz="2450" dirty="0">
              <a:latin typeface="Arial"/>
              <a:cs typeface="Arial"/>
            </a:endParaRPr>
          </a:p>
          <a:p>
            <a:pPr marR="5080" algn="r">
              <a:lnSpc>
                <a:spcPct val="100000"/>
              </a:lnSpc>
            </a:pPr>
            <a:r>
              <a:rPr sz="2400" spc="-75" dirty="0">
                <a:latin typeface="Arial"/>
                <a:cs typeface="Arial"/>
              </a:rPr>
              <a:t>(</a:t>
            </a:r>
            <a:r>
              <a:rPr sz="2400" spc="-550" dirty="0">
                <a:latin typeface="Arial"/>
                <a:cs typeface="Arial"/>
              </a:rPr>
              <a:t>T</a:t>
            </a:r>
            <a:r>
              <a:rPr sz="2400" spc="-75" dirty="0">
                <a:latin typeface="Arial"/>
                <a:cs typeface="Arial"/>
              </a:rPr>
              <a:t>.</a:t>
            </a:r>
            <a:r>
              <a:rPr lang="ru-RU" sz="2400" spc="-75" dirty="0">
                <a:latin typeface="Arial"/>
                <a:cs typeface="Arial"/>
              </a:rPr>
              <a:t> </a:t>
            </a:r>
            <a:r>
              <a:rPr sz="2400" spc="35" dirty="0">
                <a:latin typeface="Arial"/>
                <a:cs typeface="Arial"/>
              </a:rPr>
              <a:t>Mi</a:t>
            </a:r>
            <a:r>
              <a:rPr sz="2400" spc="110" dirty="0">
                <a:latin typeface="Arial"/>
                <a:cs typeface="Arial"/>
              </a:rPr>
              <a:t>t</a:t>
            </a:r>
            <a:r>
              <a:rPr sz="2400" spc="-185" dirty="0">
                <a:latin typeface="Arial"/>
                <a:cs typeface="Arial"/>
              </a:rPr>
              <a:t>c</a:t>
            </a:r>
            <a:r>
              <a:rPr sz="2400" spc="-114" dirty="0">
                <a:latin typeface="Arial"/>
                <a:cs typeface="Arial"/>
              </a:rPr>
              <a:t>h</a:t>
            </a:r>
            <a:r>
              <a:rPr sz="2400" spc="-110" dirty="0">
                <a:latin typeface="Arial"/>
                <a:cs typeface="Arial"/>
              </a:rPr>
              <a:t>e</a:t>
            </a:r>
            <a:r>
              <a:rPr sz="2400" spc="15" dirty="0">
                <a:latin typeface="Arial"/>
                <a:cs typeface="Arial"/>
              </a:rPr>
              <a:t>ll</a:t>
            </a:r>
            <a:r>
              <a:rPr sz="2400" spc="-75" dirty="0">
                <a:latin typeface="Arial"/>
                <a:cs typeface="Arial"/>
              </a:rPr>
              <a:t>)</a:t>
            </a:r>
            <a:endParaRPr sz="2400" dirty="0">
              <a:latin typeface="Arial"/>
              <a:cs typeface="Arial"/>
            </a:endParaRPr>
          </a:p>
        </p:txBody>
      </p:sp>
      <p:sp>
        <p:nvSpPr>
          <p:cNvPr id="3" name="object 3"/>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69484" y="2329750"/>
            <a:ext cx="4308475" cy="148844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There are two types of</a:t>
            </a:r>
            <a:r>
              <a:rPr sz="2400" spc="-40" dirty="0">
                <a:latin typeface="Arial"/>
                <a:cs typeface="Arial"/>
              </a:rPr>
              <a:t> </a:t>
            </a:r>
            <a:r>
              <a:rPr sz="2400" spc="-5" dirty="0">
                <a:latin typeface="Arial"/>
                <a:cs typeface="Arial"/>
              </a:rPr>
              <a:t>learning:</a:t>
            </a:r>
            <a:endParaRPr sz="2400">
              <a:latin typeface="Arial"/>
              <a:cs typeface="Arial"/>
            </a:endParaRPr>
          </a:p>
          <a:p>
            <a:pPr>
              <a:lnSpc>
                <a:spcPct val="100000"/>
              </a:lnSpc>
              <a:spcBef>
                <a:spcPts val="5"/>
              </a:spcBef>
            </a:pPr>
            <a:endParaRPr sz="2500">
              <a:latin typeface="Arial"/>
              <a:cs typeface="Arial"/>
            </a:endParaRPr>
          </a:p>
          <a:p>
            <a:pPr marL="355600" indent="-342900">
              <a:lnSpc>
                <a:spcPct val="100000"/>
              </a:lnSpc>
              <a:buChar char="•"/>
              <a:tabLst>
                <a:tab pos="354965" algn="l"/>
                <a:tab pos="355600" algn="l"/>
              </a:tabLst>
            </a:pPr>
            <a:r>
              <a:rPr sz="2400" spc="-5" dirty="0">
                <a:latin typeface="Arial"/>
                <a:cs typeface="Arial"/>
              </a:rPr>
              <a:t>Precedent</a:t>
            </a:r>
            <a:r>
              <a:rPr sz="2400" spc="15" dirty="0">
                <a:latin typeface="Arial"/>
                <a:cs typeface="Arial"/>
              </a:rPr>
              <a:t> </a:t>
            </a:r>
            <a:r>
              <a:rPr sz="2400" spc="-5" dirty="0">
                <a:latin typeface="Arial"/>
                <a:cs typeface="Arial"/>
              </a:rPr>
              <a:t>training</a:t>
            </a:r>
            <a:endParaRPr sz="2400">
              <a:latin typeface="Arial"/>
              <a:cs typeface="Arial"/>
            </a:endParaRPr>
          </a:p>
          <a:p>
            <a:pPr marL="355600" indent="-342900">
              <a:lnSpc>
                <a:spcPct val="100000"/>
              </a:lnSpc>
              <a:buChar char="•"/>
              <a:tabLst>
                <a:tab pos="354965" algn="l"/>
                <a:tab pos="355600" algn="l"/>
              </a:tabLst>
            </a:pPr>
            <a:r>
              <a:rPr sz="2400" spc="-5" dirty="0">
                <a:latin typeface="Arial"/>
                <a:cs typeface="Arial"/>
              </a:rPr>
              <a:t>Deductive</a:t>
            </a:r>
            <a:r>
              <a:rPr sz="2400" spc="20" dirty="0">
                <a:latin typeface="Arial"/>
                <a:cs typeface="Arial"/>
              </a:rPr>
              <a:t> </a:t>
            </a:r>
            <a:r>
              <a:rPr sz="2400" spc="-5" dirty="0">
                <a:latin typeface="Arial"/>
                <a:cs typeface="Arial"/>
              </a:rPr>
              <a:t>training</a:t>
            </a:r>
            <a:endParaRPr sz="2400">
              <a:latin typeface="Arial"/>
              <a:cs typeface="Arial"/>
            </a:endParaRPr>
          </a:p>
        </p:txBody>
      </p:sp>
      <p:sp>
        <p:nvSpPr>
          <p:cNvPr id="3" name="object 3"/>
          <p:cNvSpPr txBox="1">
            <a:spLocks noGrp="1"/>
          </p:cNvSpPr>
          <p:nvPr>
            <p:ph type="title"/>
          </p:nvPr>
        </p:nvSpPr>
        <p:spPr>
          <a:xfrm>
            <a:off x="135952" y="16346"/>
            <a:ext cx="7179247" cy="505267"/>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lang="en-US" spc="-10" dirty="0"/>
              <a:t>approaches</a:t>
            </a:r>
            <a:endParaRPr spc="-1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24316" y="2798981"/>
            <a:ext cx="709485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The purpose of precedent training is </a:t>
            </a:r>
            <a:r>
              <a:rPr sz="2400" dirty="0">
                <a:latin typeface="Arial"/>
                <a:cs typeface="Arial"/>
              </a:rPr>
              <a:t>to </a:t>
            </a:r>
            <a:r>
              <a:rPr sz="2400" spc="-5" dirty="0">
                <a:latin typeface="Arial"/>
                <a:cs typeface="Arial"/>
              </a:rPr>
              <a:t>generalize </a:t>
            </a:r>
            <a:r>
              <a:rPr sz="2400" spc="-10" dirty="0">
                <a:latin typeface="Arial"/>
                <a:cs typeface="Arial"/>
              </a:rPr>
              <a:t>or  </a:t>
            </a:r>
            <a:r>
              <a:rPr sz="2400" spc="-5" dirty="0">
                <a:latin typeface="Arial"/>
                <a:cs typeface="Arial"/>
              </a:rPr>
              <a:t>gain knowledge about the "law of</a:t>
            </a:r>
            <a:r>
              <a:rPr sz="2400" spc="80" dirty="0">
                <a:latin typeface="Arial"/>
                <a:cs typeface="Arial"/>
              </a:rPr>
              <a:t> </a:t>
            </a:r>
            <a:r>
              <a:rPr sz="2400" spc="-5" dirty="0">
                <a:latin typeface="Arial"/>
                <a:cs typeface="Arial"/>
              </a:rPr>
              <a:t>nature."</a:t>
            </a:r>
            <a:endParaRPr sz="2400">
              <a:latin typeface="Arial"/>
              <a:cs typeface="Arial"/>
            </a:endParaRPr>
          </a:p>
        </p:txBody>
      </p:sp>
      <p:sp>
        <p:nvSpPr>
          <p:cNvPr id="3" name="object 3"/>
          <p:cNvSpPr txBox="1"/>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z="3200" spc="-5" dirty="0">
                <a:latin typeface="Arial"/>
                <a:cs typeface="Arial"/>
              </a:rPr>
              <a:t>Data </a:t>
            </a:r>
            <a:r>
              <a:rPr sz="3200" spc="-10" dirty="0">
                <a:latin typeface="Arial"/>
                <a:cs typeface="Arial"/>
              </a:rPr>
              <a:t>mining </a:t>
            </a:r>
            <a:r>
              <a:rPr sz="3200" dirty="0">
                <a:latin typeface="Arial"/>
                <a:cs typeface="Arial"/>
              </a:rPr>
              <a:t>key</a:t>
            </a:r>
            <a:r>
              <a:rPr sz="3200" spc="-50" dirty="0">
                <a:latin typeface="Arial"/>
                <a:cs typeface="Arial"/>
              </a:rPr>
              <a:t> </a:t>
            </a:r>
            <a:r>
              <a:rPr sz="3200" spc="-10" dirty="0">
                <a:latin typeface="Arial"/>
                <a:cs typeface="Arial"/>
              </a:rPr>
              <a:t>features</a:t>
            </a:r>
            <a:endParaRPr sz="32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4819" y="1736438"/>
            <a:ext cx="5525963" cy="344512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62700" y="1273393"/>
            <a:ext cx="5532120" cy="424866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902" y="0"/>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
        <p:nvSpPr>
          <p:cNvPr id="3" name="object 3"/>
          <p:cNvSpPr/>
          <p:nvPr/>
        </p:nvSpPr>
        <p:spPr>
          <a:xfrm>
            <a:off x="559308" y="1278636"/>
            <a:ext cx="1933955" cy="88087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9308" y="1278636"/>
            <a:ext cx="1934210" cy="881380"/>
          </a:xfrm>
          <a:prstGeom prst="rect">
            <a:avLst/>
          </a:prstGeom>
          <a:ln w="6096">
            <a:solidFill>
              <a:srgbClr val="4472C4"/>
            </a:solidFill>
          </a:ln>
        </p:spPr>
        <p:txBody>
          <a:bodyPr vert="horz" wrap="square" lIns="0" tIns="150495" rIns="0" bIns="0" rtlCol="0">
            <a:spAutoFit/>
          </a:bodyPr>
          <a:lstStyle/>
          <a:p>
            <a:pPr marL="432434">
              <a:lnSpc>
                <a:spcPct val="100000"/>
              </a:lnSpc>
              <a:spcBef>
                <a:spcPts val="1185"/>
              </a:spcBef>
            </a:pPr>
            <a:r>
              <a:rPr sz="1800" spc="-95" dirty="0">
                <a:latin typeface="Arial"/>
                <a:cs typeface="Arial"/>
              </a:rPr>
              <a:t>Training</a:t>
            </a:r>
            <a:r>
              <a:rPr sz="1800" spc="-90" dirty="0">
                <a:latin typeface="Arial"/>
                <a:cs typeface="Arial"/>
              </a:rPr>
              <a:t> </a:t>
            </a:r>
            <a:r>
              <a:rPr sz="1800" spc="-70" dirty="0">
                <a:latin typeface="Arial"/>
                <a:cs typeface="Arial"/>
              </a:rPr>
              <a:t>set</a:t>
            </a:r>
            <a:endParaRPr sz="1800">
              <a:latin typeface="Arial"/>
              <a:cs typeface="Arial"/>
            </a:endParaRPr>
          </a:p>
        </p:txBody>
      </p:sp>
      <p:sp>
        <p:nvSpPr>
          <p:cNvPr id="5" name="object 5"/>
          <p:cNvSpPr/>
          <p:nvPr/>
        </p:nvSpPr>
        <p:spPr>
          <a:xfrm>
            <a:off x="3250692" y="1278636"/>
            <a:ext cx="1904999" cy="88087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250692" y="1278636"/>
            <a:ext cx="1905000" cy="881380"/>
          </a:xfrm>
          <a:prstGeom prst="rect">
            <a:avLst/>
          </a:prstGeom>
          <a:ln w="6096">
            <a:solidFill>
              <a:srgbClr val="4472C4"/>
            </a:solidFill>
          </a:ln>
        </p:spPr>
        <p:txBody>
          <a:bodyPr vert="horz" wrap="square" lIns="0" tIns="2540" rIns="0" bIns="0" rtlCol="0">
            <a:spAutoFit/>
          </a:bodyPr>
          <a:lstStyle/>
          <a:p>
            <a:pPr>
              <a:lnSpc>
                <a:spcPct val="100000"/>
              </a:lnSpc>
              <a:spcBef>
                <a:spcPts val="20"/>
              </a:spcBef>
            </a:pPr>
            <a:endParaRPr sz="1950">
              <a:latin typeface="Times New Roman"/>
              <a:cs typeface="Times New Roman"/>
            </a:endParaRPr>
          </a:p>
          <a:p>
            <a:pPr marL="140970">
              <a:lnSpc>
                <a:spcPct val="100000"/>
              </a:lnSpc>
            </a:pPr>
            <a:r>
              <a:rPr sz="1800" spc="-90" dirty="0">
                <a:latin typeface="Arial"/>
                <a:cs typeface="Arial"/>
              </a:rPr>
              <a:t>Feature</a:t>
            </a:r>
            <a:r>
              <a:rPr sz="1800" spc="-105" dirty="0">
                <a:latin typeface="Arial"/>
                <a:cs typeface="Arial"/>
              </a:rPr>
              <a:t> </a:t>
            </a:r>
            <a:r>
              <a:rPr sz="1800" spc="-65" dirty="0">
                <a:latin typeface="Arial"/>
                <a:cs typeface="Arial"/>
              </a:rPr>
              <a:t>extracion</a:t>
            </a:r>
            <a:endParaRPr sz="1800">
              <a:latin typeface="Arial"/>
              <a:cs typeface="Arial"/>
            </a:endParaRPr>
          </a:p>
        </p:txBody>
      </p:sp>
      <p:sp>
        <p:nvSpPr>
          <p:cNvPr id="7" name="object 7"/>
          <p:cNvSpPr/>
          <p:nvPr/>
        </p:nvSpPr>
        <p:spPr>
          <a:xfrm>
            <a:off x="5952744" y="1278636"/>
            <a:ext cx="1904999" cy="880872"/>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952744" y="1278636"/>
            <a:ext cx="1905000" cy="881380"/>
          </a:xfrm>
          <a:prstGeom prst="rect">
            <a:avLst/>
          </a:prstGeom>
          <a:ln w="6096">
            <a:solidFill>
              <a:srgbClr val="4472C4"/>
            </a:solidFill>
          </a:ln>
        </p:spPr>
        <p:txBody>
          <a:bodyPr vert="horz" wrap="square" lIns="0" tIns="2540" rIns="0" bIns="0" rtlCol="0">
            <a:spAutoFit/>
          </a:bodyPr>
          <a:lstStyle/>
          <a:p>
            <a:pPr>
              <a:lnSpc>
                <a:spcPct val="100000"/>
              </a:lnSpc>
              <a:spcBef>
                <a:spcPts val="20"/>
              </a:spcBef>
            </a:pPr>
            <a:endParaRPr sz="1950">
              <a:latin typeface="Times New Roman"/>
              <a:cs typeface="Times New Roman"/>
            </a:endParaRPr>
          </a:p>
          <a:p>
            <a:pPr algn="ctr">
              <a:lnSpc>
                <a:spcPct val="100000"/>
              </a:lnSpc>
            </a:pPr>
            <a:r>
              <a:rPr sz="1800" spc="-35" dirty="0">
                <a:latin typeface="Arial"/>
                <a:cs typeface="Arial"/>
              </a:rPr>
              <a:t>Model</a:t>
            </a:r>
            <a:endParaRPr sz="1800">
              <a:latin typeface="Arial"/>
              <a:cs typeface="Arial"/>
            </a:endParaRPr>
          </a:p>
        </p:txBody>
      </p:sp>
      <p:sp>
        <p:nvSpPr>
          <p:cNvPr id="9" name="object 9"/>
          <p:cNvSpPr/>
          <p:nvPr/>
        </p:nvSpPr>
        <p:spPr>
          <a:xfrm>
            <a:off x="559308" y="4219955"/>
            <a:ext cx="1904999" cy="880871"/>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559308" y="4219955"/>
            <a:ext cx="1905000" cy="881380"/>
          </a:xfrm>
          <a:prstGeom prst="rect">
            <a:avLst/>
          </a:prstGeom>
          <a:ln w="6096">
            <a:solidFill>
              <a:srgbClr val="4472C4"/>
            </a:solidFill>
          </a:ln>
        </p:spPr>
        <p:txBody>
          <a:bodyPr vert="horz" wrap="square" lIns="0" tIns="3175" rIns="0" bIns="0" rtlCol="0">
            <a:spAutoFit/>
          </a:bodyPr>
          <a:lstStyle/>
          <a:p>
            <a:pPr>
              <a:lnSpc>
                <a:spcPct val="100000"/>
              </a:lnSpc>
              <a:spcBef>
                <a:spcPts val="25"/>
              </a:spcBef>
            </a:pPr>
            <a:endParaRPr sz="1950">
              <a:latin typeface="Times New Roman"/>
              <a:cs typeface="Times New Roman"/>
            </a:endParaRPr>
          </a:p>
          <a:p>
            <a:pPr marL="375920">
              <a:lnSpc>
                <a:spcPct val="100000"/>
              </a:lnSpc>
              <a:spcBef>
                <a:spcPts val="5"/>
              </a:spcBef>
            </a:pPr>
            <a:r>
              <a:rPr sz="1800" spc="-90" dirty="0">
                <a:latin typeface="Arial"/>
                <a:cs typeface="Arial"/>
              </a:rPr>
              <a:t>New</a:t>
            </a:r>
            <a:r>
              <a:rPr sz="1800" spc="-95" dirty="0">
                <a:latin typeface="Arial"/>
                <a:cs typeface="Arial"/>
              </a:rPr>
              <a:t> </a:t>
            </a:r>
            <a:r>
              <a:rPr sz="1800" spc="-65" dirty="0">
                <a:latin typeface="Arial"/>
                <a:cs typeface="Arial"/>
              </a:rPr>
              <a:t>objects</a:t>
            </a:r>
            <a:endParaRPr sz="1800">
              <a:latin typeface="Arial"/>
              <a:cs typeface="Arial"/>
            </a:endParaRPr>
          </a:p>
        </p:txBody>
      </p:sp>
      <p:sp>
        <p:nvSpPr>
          <p:cNvPr id="11" name="object 11"/>
          <p:cNvSpPr/>
          <p:nvPr/>
        </p:nvSpPr>
        <p:spPr>
          <a:xfrm>
            <a:off x="3250692" y="4219955"/>
            <a:ext cx="1904999" cy="880871"/>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250692" y="4219955"/>
            <a:ext cx="1905000" cy="881380"/>
          </a:xfrm>
          <a:prstGeom prst="rect">
            <a:avLst/>
          </a:prstGeom>
          <a:ln w="6096">
            <a:solidFill>
              <a:srgbClr val="4472C4"/>
            </a:solidFill>
          </a:ln>
        </p:spPr>
        <p:txBody>
          <a:bodyPr vert="horz" wrap="square" lIns="0" tIns="3175" rIns="0" bIns="0" rtlCol="0">
            <a:spAutoFit/>
          </a:bodyPr>
          <a:lstStyle/>
          <a:p>
            <a:pPr>
              <a:lnSpc>
                <a:spcPct val="100000"/>
              </a:lnSpc>
              <a:spcBef>
                <a:spcPts val="25"/>
              </a:spcBef>
            </a:pPr>
            <a:endParaRPr sz="1950">
              <a:latin typeface="Times New Roman"/>
              <a:cs typeface="Times New Roman"/>
            </a:endParaRPr>
          </a:p>
          <a:p>
            <a:pPr marL="102870">
              <a:lnSpc>
                <a:spcPct val="100000"/>
              </a:lnSpc>
              <a:spcBef>
                <a:spcPts val="5"/>
              </a:spcBef>
            </a:pPr>
            <a:r>
              <a:rPr sz="1800" spc="-90" dirty="0">
                <a:latin typeface="Arial"/>
                <a:cs typeface="Arial"/>
              </a:rPr>
              <a:t>Feature</a:t>
            </a:r>
            <a:r>
              <a:rPr sz="1800" spc="-110" dirty="0">
                <a:latin typeface="Arial"/>
                <a:cs typeface="Arial"/>
              </a:rPr>
              <a:t> </a:t>
            </a:r>
            <a:r>
              <a:rPr sz="1800" spc="-50" dirty="0">
                <a:latin typeface="Arial"/>
                <a:cs typeface="Arial"/>
              </a:rPr>
              <a:t>extraction</a:t>
            </a:r>
            <a:endParaRPr sz="1800">
              <a:latin typeface="Arial"/>
              <a:cs typeface="Arial"/>
            </a:endParaRPr>
          </a:p>
        </p:txBody>
      </p:sp>
      <p:sp>
        <p:nvSpPr>
          <p:cNvPr id="13" name="object 13"/>
          <p:cNvSpPr/>
          <p:nvPr/>
        </p:nvSpPr>
        <p:spPr>
          <a:xfrm>
            <a:off x="5934455" y="4219955"/>
            <a:ext cx="1904999" cy="880871"/>
          </a:xfrm>
          <a:prstGeom prst="rect">
            <a:avLst/>
          </a:prstGeom>
          <a:blipFill>
            <a:blip r:embed="rId4" cstate="print"/>
            <a:stretch>
              <a:fillRect/>
            </a:stretch>
          </a:blipFill>
        </p:spPr>
        <p:txBody>
          <a:bodyPr wrap="square" lIns="0" tIns="0" rIns="0" bIns="0" rtlCol="0"/>
          <a:lstStyle/>
          <a:p>
            <a:endParaRPr/>
          </a:p>
        </p:txBody>
      </p:sp>
      <p:sp>
        <p:nvSpPr>
          <p:cNvPr id="14" name="object 14"/>
          <p:cNvSpPr txBox="1"/>
          <p:nvPr/>
        </p:nvSpPr>
        <p:spPr>
          <a:xfrm>
            <a:off x="5934455" y="4219955"/>
            <a:ext cx="1905000" cy="881380"/>
          </a:xfrm>
          <a:prstGeom prst="rect">
            <a:avLst/>
          </a:prstGeom>
          <a:ln w="6096">
            <a:solidFill>
              <a:srgbClr val="4472C4"/>
            </a:solidFill>
          </a:ln>
        </p:spPr>
        <p:txBody>
          <a:bodyPr vert="horz" wrap="square" lIns="0" tIns="3175" rIns="0" bIns="0" rtlCol="0">
            <a:spAutoFit/>
          </a:bodyPr>
          <a:lstStyle/>
          <a:p>
            <a:pPr>
              <a:lnSpc>
                <a:spcPct val="100000"/>
              </a:lnSpc>
              <a:spcBef>
                <a:spcPts val="25"/>
              </a:spcBef>
            </a:pPr>
            <a:endParaRPr sz="1950">
              <a:latin typeface="Times New Roman"/>
              <a:cs typeface="Times New Roman"/>
            </a:endParaRPr>
          </a:p>
          <a:p>
            <a:pPr marL="285750">
              <a:lnSpc>
                <a:spcPct val="100000"/>
              </a:lnSpc>
              <a:spcBef>
                <a:spcPts val="5"/>
              </a:spcBef>
            </a:pPr>
            <a:r>
              <a:rPr sz="1800" spc="-100" dirty="0">
                <a:latin typeface="Arial"/>
                <a:cs typeface="Arial"/>
              </a:rPr>
              <a:t>Trained</a:t>
            </a:r>
            <a:r>
              <a:rPr sz="1800" spc="-95" dirty="0">
                <a:latin typeface="Arial"/>
                <a:cs typeface="Arial"/>
              </a:rPr>
              <a:t> </a:t>
            </a:r>
            <a:r>
              <a:rPr sz="1800" spc="-55" dirty="0">
                <a:latin typeface="Arial"/>
                <a:cs typeface="Arial"/>
              </a:rPr>
              <a:t>model</a:t>
            </a:r>
            <a:endParaRPr sz="1800">
              <a:latin typeface="Arial"/>
              <a:cs typeface="Arial"/>
            </a:endParaRPr>
          </a:p>
        </p:txBody>
      </p:sp>
      <p:sp>
        <p:nvSpPr>
          <p:cNvPr id="15" name="object 15"/>
          <p:cNvSpPr txBox="1"/>
          <p:nvPr/>
        </p:nvSpPr>
        <p:spPr>
          <a:xfrm>
            <a:off x="8763000" y="4029455"/>
            <a:ext cx="3091180" cy="1262380"/>
          </a:xfrm>
          <a:prstGeom prst="rect">
            <a:avLst/>
          </a:prstGeom>
          <a:solidFill>
            <a:srgbClr val="5B9BD5"/>
          </a:solidFill>
          <a:ln w="12192">
            <a:solidFill>
              <a:srgbClr val="41719C"/>
            </a:solidFill>
          </a:ln>
        </p:spPr>
        <p:txBody>
          <a:bodyPr vert="horz" wrap="square" lIns="0" tIns="204470" rIns="0" bIns="0" rtlCol="0">
            <a:spAutoFit/>
          </a:bodyPr>
          <a:lstStyle/>
          <a:p>
            <a:pPr marL="923290" marR="150495" indent="-767080">
              <a:lnSpc>
                <a:spcPct val="100000"/>
              </a:lnSpc>
              <a:spcBef>
                <a:spcPts val="1610"/>
              </a:spcBef>
            </a:pPr>
            <a:r>
              <a:rPr sz="1800" spc="-60" dirty="0">
                <a:solidFill>
                  <a:srgbClr val="FFFFFF"/>
                </a:solidFill>
                <a:latin typeface="Arial"/>
                <a:cs typeface="Arial"/>
              </a:rPr>
              <a:t>Prediction </a:t>
            </a:r>
            <a:r>
              <a:rPr sz="1800" spc="-5" dirty="0">
                <a:solidFill>
                  <a:srgbClr val="FFFFFF"/>
                </a:solidFill>
                <a:latin typeface="Arial"/>
                <a:cs typeface="Arial"/>
              </a:rPr>
              <a:t>of </a:t>
            </a:r>
            <a:r>
              <a:rPr sz="1800" spc="-65" dirty="0">
                <a:solidFill>
                  <a:srgbClr val="FFFFFF"/>
                </a:solidFill>
                <a:latin typeface="Arial"/>
                <a:cs typeface="Arial"/>
              </a:rPr>
              <a:t>objects</a:t>
            </a:r>
            <a:r>
              <a:rPr sz="1800" spc="-240" dirty="0">
                <a:solidFill>
                  <a:srgbClr val="FFFFFF"/>
                </a:solidFill>
                <a:latin typeface="Arial"/>
                <a:cs typeface="Arial"/>
              </a:rPr>
              <a:t> </a:t>
            </a:r>
            <a:r>
              <a:rPr sz="1800" spc="-85" dirty="0">
                <a:solidFill>
                  <a:srgbClr val="FFFFFF"/>
                </a:solidFill>
                <a:latin typeface="Arial"/>
                <a:cs typeface="Arial"/>
              </a:rPr>
              <a:t>(Trianing  </a:t>
            </a:r>
            <a:r>
              <a:rPr sz="1800" spc="-20" dirty="0">
                <a:solidFill>
                  <a:srgbClr val="FFFFFF"/>
                </a:solidFill>
                <a:latin typeface="Arial"/>
                <a:cs typeface="Arial"/>
              </a:rPr>
              <a:t>from</a:t>
            </a:r>
            <a:r>
              <a:rPr sz="1800" spc="-95" dirty="0">
                <a:solidFill>
                  <a:srgbClr val="FFFFFF"/>
                </a:solidFill>
                <a:latin typeface="Arial"/>
                <a:cs typeface="Arial"/>
              </a:rPr>
              <a:t> </a:t>
            </a:r>
            <a:r>
              <a:rPr sz="1800" spc="-65" dirty="0">
                <a:solidFill>
                  <a:srgbClr val="FFFFFF"/>
                </a:solidFill>
                <a:latin typeface="Arial"/>
                <a:cs typeface="Arial"/>
              </a:rPr>
              <a:t>objects)</a:t>
            </a:r>
            <a:endParaRPr sz="1800">
              <a:latin typeface="Arial"/>
              <a:cs typeface="Arial"/>
            </a:endParaRPr>
          </a:p>
        </p:txBody>
      </p:sp>
      <p:grpSp>
        <p:nvGrpSpPr>
          <p:cNvPr id="16" name="object 16"/>
          <p:cNvGrpSpPr/>
          <p:nvPr/>
        </p:nvGrpSpPr>
        <p:grpSpPr>
          <a:xfrm>
            <a:off x="6627876" y="2403348"/>
            <a:ext cx="553720" cy="1572895"/>
            <a:chOff x="6627876" y="2403348"/>
            <a:chExt cx="553720" cy="1572895"/>
          </a:xfrm>
        </p:grpSpPr>
        <p:sp>
          <p:nvSpPr>
            <p:cNvPr id="17" name="object 17"/>
            <p:cNvSpPr/>
            <p:nvPr/>
          </p:nvSpPr>
          <p:spPr>
            <a:xfrm>
              <a:off x="6630924" y="2406396"/>
              <a:ext cx="547115" cy="1566671"/>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6630924" y="2406396"/>
              <a:ext cx="547370" cy="1567180"/>
            </a:xfrm>
            <a:custGeom>
              <a:avLst/>
              <a:gdLst/>
              <a:ahLst/>
              <a:cxnLst/>
              <a:rect l="l" t="t" r="r" b="b"/>
              <a:pathLst>
                <a:path w="547370" h="1567179">
                  <a:moveTo>
                    <a:pt x="410337" y="0"/>
                  </a:moveTo>
                  <a:lnTo>
                    <a:pt x="410337" y="1293114"/>
                  </a:lnTo>
                  <a:lnTo>
                    <a:pt x="547116" y="1293114"/>
                  </a:lnTo>
                  <a:lnTo>
                    <a:pt x="273558" y="1566672"/>
                  </a:lnTo>
                  <a:lnTo>
                    <a:pt x="0" y="1293114"/>
                  </a:lnTo>
                  <a:lnTo>
                    <a:pt x="136779" y="1293114"/>
                  </a:lnTo>
                  <a:lnTo>
                    <a:pt x="136779" y="0"/>
                  </a:lnTo>
                  <a:lnTo>
                    <a:pt x="410337" y="0"/>
                  </a:lnTo>
                  <a:close/>
                </a:path>
              </a:pathLst>
            </a:custGeom>
            <a:ln w="6096">
              <a:solidFill>
                <a:srgbClr val="FFC000"/>
              </a:solidFill>
            </a:ln>
          </p:spPr>
          <p:txBody>
            <a:bodyPr wrap="square" lIns="0" tIns="0" rIns="0" bIns="0" rtlCol="0"/>
            <a:lstStyle/>
            <a:p>
              <a:endParaRPr/>
            </a:p>
          </p:txBody>
        </p:sp>
      </p:grpSp>
      <p:grpSp>
        <p:nvGrpSpPr>
          <p:cNvPr id="19" name="object 19"/>
          <p:cNvGrpSpPr/>
          <p:nvPr/>
        </p:nvGrpSpPr>
        <p:grpSpPr>
          <a:xfrm>
            <a:off x="5228844" y="4383023"/>
            <a:ext cx="641985" cy="554990"/>
            <a:chOff x="5228844" y="4383023"/>
            <a:chExt cx="641985" cy="554990"/>
          </a:xfrm>
        </p:grpSpPr>
        <p:sp>
          <p:nvSpPr>
            <p:cNvPr id="20" name="object 20"/>
            <p:cNvSpPr/>
            <p:nvPr/>
          </p:nvSpPr>
          <p:spPr>
            <a:xfrm>
              <a:off x="5231892" y="4386071"/>
              <a:ext cx="635507" cy="548639"/>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5231892" y="4386071"/>
              <a:ext cx="635635" cy="548640"/>
            </a:xfrm>
            <a:custGeom>
              <a:avLst/>
              <a:gdLst/>
              <a:ahLst/>
              <a:cxnLst/>
              <a:rect l="l" t="t" r="r" b="b"/>
              <a:pathLst>
                <a:path w="635635" h="548639">
                  <a:moveTo>
                    <a:pt x="0" y="137159"/>
                  </a:moveTo>
                  <a:lnTo>
                    <a:pt x="361188" y="137159"/>
                  </a:lnTo>
                  <a:lnTo>
                    <a:pt x="361188" y="0"/>
                  </a:lnTo>
                  <a:lnTo>
                    <a:pt x="635508" y="274319"/>
                  </a:lnTo>
                  <a:lnTo>
                    <a:pt x="361188" y="548639"/>
                  </a:lnTo>
                  <a:lnTo>
                    <a:pt x="361188" y="411479"/>
                  </a:lnTo>
                  <a:lnTo>
                    <a:pt x="0" y="411479"/>
                  </a:lnTo>
                  <a:lnTo>
                    <a:pt x="0" y="137159"/>
                  </a:lnTo>
                  <a:close/>
                </a:path>
              </a:pathLst>
            </a:custGeom>
            <a:ln w="6096">
              <a:solidFill>
                <a:srgbClr val="FFC000"/>
              </a:solidFill>
            </a:ln>
          </p:spPr>
          <p:txBody>
            <a:bodyPr wrap="square" lIns="0" tIns="0" rIns="0" bIns="0" rtlCol="0"/>
            <a:lstStyle/>
            <a:p>
              <a:endParaRPr/>
            </a:p>
          </p:txBody>
        </p:sp>
      </p:grpSp>
      <p:grpSp>
        <p:nvGrpSpPr>
          <p:cNvPr id="22" name="object 22"/>
          <p:cNvGrpSpPr/>
          <p:nvPr/>
        </p:nvGrpSpPr>
        <p:grpSpPr>
          <a:xfrm>
            <a:off x="2549651" y="4383023"/>
            <a:ext cx="641985" cy="554990"/>
            <a:chOff x="2549651" y="4383023"/>
            <a:chExt cx="641985" cy="554990"/>
          </a:xfrm>
        </p:grpSpPr>
        <p:sp>
          <p:nvSpPr>
            <p:cNvPr id="23" name="object 23"/>
            <p:cNvSpPr/>
            <p:nvPr/>
          </p:nvSpPr>
          <p:spPr>
            <a:xfrm>
              <a:off x="2552699" y="4386071"/>
              <a:ext cx="635507" cy="548639"/>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2552699" y="4386071"/>
              <a:ext cx="635635" cy="548640"/>
            </a:xfrm>
            <a:custGeom>
              <a:avLst/>
              <a:gdLst/>
              <a:ahLst/>
              <a:cxnLst/>
              <a:rect l="l" t="t" r="r" b="b"/>
              <a:pathLst>
                <a:path w="635635" h="548639">
                  <a:moveTo>
                    <a:pt x="0" y="137159"/>
                  </a:moveTo>
                  <a:lnTo>
                    <a:pt x="361188" y="137159"/>
                  </a:lnTo>
                  <a:lnTo>
                    <a:pt x="361188" y="0"/>
                  </a:lnTo>
                  <a:lnTo>
                    <a:pt x="635508" y="274319"/>
                  </a:lnTo>
                  <a:lnTo>
                    <a:pt x="361188" y="548639"/>
                  </a:lnTo>
                  <a:lnTo>
                    <a:pt x="361188" y="411479"/>
                  </a:lnTo>
                  <a:lnTo>
                    <a:pt x="0" y="411479"/>
                  </a:lnTo>
                  <a:lnTo>
                    <a:pt x="0" y="137159"/>
                  </a:lnTo>
                  <a:close/>
                </a:path>
              </a:pathLst>
            </a:custGeom>
            <a:ln w="6096">
              <a:solidFill>
                <a:srgbClr val="FFC000"/>
              </a:solidFill>
            </a:ln>
          </p:spPr>
          <p:txBody>
            <a:bodyPr wrap="square" lIns="0" tIns="0" rIns="0" bIns="0" rtlCol="0"/>
            <a:lstStyle/>
            <a:p>
              <a:endParaRPr/>
            </a:p>
          </p:txBody>
        </p:sp>
      </p:grpSp>
      <p:grpSp>
        <p:nvGrpSpPr>
          <p:cNvPr id="25" name="object 25"/>
          <p:cNvGrpSpPr/>
          <p:nvPr/>
        </p:nvGrpSpPr>
        <p:grpSpPr>
          <a:xfrm>
            <a:off x="7909559" y="4383023"/>
            <a:ext cx="640080" cy="554990"/>
            <a:chOff x="7909559" y="4383023"/>
            <a:chExt cx="640080" cy="554990"/>
          </a:xfrm>
        </p:grpSpPr>
        <p:sp>
          <p:nvSpPr>
            <p:cNvPr id="26" name="object 26"/>
            <p:cNvSpPr/>
            <p:nvPr/>
          </p:nvSpPr>
          <p:spPr>
            <a:xfrm>
              <a:off x="7912607" y="4386071"/>
              <a:ext cx="633983" cy="548639"/>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7912607" y="4386071"/>
              <a:ext cx="634365" cy="548640"/>
            </a:xfrm>
            <a:custGeom>
              <a:avLst/>
              <a:gdLst/>
              <a:ahLst/>
              <a:cxnLst/>
              <a:rect l="l" t="t" r="r" b="b"/>
              <a:pathLst>
                <a:path w="634365" h="548639">
                  <a:moveTo>
                    <a:pt x="0" y="137159"/>
                  </a:moveTo>
                  <a:lnTo>
                    <a:pt x="359664" y="137159"/>
                  </a:lnTo>
                  <a:lnTo>
                    <a:pt x="359664" y="0"/>
                  </a:lnTo>
                  <a:lnTo>
                    <a:pt x="633984" y="274319"/>
                  </a:lnTo>
                  <a:lnTo>
                    <a:pt x="359664" y="548639"/>
                  </a:lnTo>
                  <a:lnTo>
                    <a:pt x="359664" y="411479"/>
                  </a:lnTo>
                  <a:lnTo>
                    <a:pt x="0" y="411479"/>
                  </a:lnTo>
                  <a:lnTo>
                    <a:pt x="0" y="137159"/>
                  </a:lnTo>
                  <a:close/>
                </a:path>
              </a:pathLst>
            </a:custGeom>
            <a:ln w="6096">
              <a:solidFill>
                <a:srgbClr val="FFC000"/>
              </a:solidFill>
            </a:ln>
          </p:spPr>
          <p:txBody>
            <a:bodyPr wrap="square" lIns="0" tIns="0" rIns="0" bIns="0" rtlCol="0"/>
            <a:lstStyle/>
            <a:p>
              <a:endParaRPr/>
            </a:p>
          </p:txBody>
        </p:sp>
      </p:grpSp>
      <p:grpSp>
        <p:nvGrpSpPr>
          <p:cNvPr id="28" name="object 28"/>
          <p:cNvGrpSpPr/>
          <p:nvPr/>
        </p:nvGrpSpPr>
        <p:grpSpPr>
          <a:xfrm>
            <a:off x="5228844" y="1441705"/>
            <a:ext cx="641985" cy="554990"/>
            <a:chOff x="5228844" y="1441705"/>
            <a:chExt cx="641985" cy="554990"/>
          </a:xfrm>
        </p:grpSpPr>
        <p:sp>
          <p:nvSpPr>
            <p:cNvPr id="29" name="object 29"/>
            <p:cNvSpPr/>
            <p:nvPr/>
          </p:nvSpPr>
          <p:spPr>
            <a:xfrm>
              <a:off x="5231892" y="1444752"/>
              <a:ext cx="635507" cy="548639"/>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5231892" y="1444753"/>
              <a:ext cx="635635" cy="548640"/>
            </a:xfrm>
            <a:custGeom>
              <a:avLst/>
              <a:gdLst/>
              <a:ahLst/>
              <a:cxnLst/>
              <a:rect l="l" t="t" r="r" b="b"/>
              <a:pathLst>
                <a:path w="635635" h="548639">
                  <a:moveTo>
                    <a:pt x="0" y="137160"/>
                  </a:moveTo>
                  <a:lnTo>
                    <a:pt x="361188" y="137160"/>
                  </a:lnTo>
                  <a:lnTo>
                    <a:pt x="361188" y="0"/>
                  </a:lnTo>
                  <a:lnTo>
                    <a:pt x="635508" y="274320"/>
                  </a:lnTo>
                  <a:lnTo>
                    <a:pt x="361188" y="548640"/>
                  </a:lnTo>
                  <a:lnTo>
                    <a:pt x="361188" y="411480"/>
                  </a:lnTo>
                  <a:lnTo>
                    <a:pt x="0" y="411480"/>
                  </a:lnTo>
                  <a:lnTo>
                    <a:pt x="0" y="137160"/>
                  </a:lnTo>
                  <a:close/>
                </a:path>
              </a:pathLst>
            </a:custGeom>
            <a:ln w="6096">
              <a:solidFill>
                <a:srgbClr val="FFC000"/>
              </a:solidFill>
            </a:ln>
          </p:spPr>
          <p:txBody>
            <a:bodyPr wrap="square" lIns="0" tIns="0" rIns="0" bIns="0" rtlCol="0"/>
            <a:lstStyle/>
            <a:p>
              <a:endParaRPr/>
            </a:p>
          </p:txBody>
        </p:sp>
      </p:grpSp>
      <p:grpSp>
        <p:nvGrpSpPr>
          <p:cNvPr id="31" name="object 31"/>
          <p:cNvGrpSpPr/>
          <p:nvPr/>
        </p:nvGrpSpPr>
        <p:grpSpPr>
          <a:xfrm>
            <a:off x="2561844" y="1441705"/>
            <a:ext cx="641985" cy="554990"/>
            <a:chOff x="2561844" y="1441705"/>
            <a:chExt cx="641985" cy="554990"/>
          </a:xfrm>
        </p:grpSpPr>
        <p:sp>
          <p:nvSpPr>
            <p:cNvPr id="32" name="object 32"/>
            <p:cNvSpPr/>
            <p:nvPr/>
          </p:nvSpPr>
          <p:spPr>
            <a:xfrm>
              <a:off x="2564892" y="1444752"/>
              <a:ext cx="635507" cy="548639"/>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2564892" y="1444753"/>
              <a:ext cx="635635" cy="548640"/>
            </a:xfrm>
            <a:custGeom>
              <a:avLst/>
              <a:gdLst/>
              <a:ahLst/>
              <a:cxnLst/>
              <a:rect l="l" t="t" r="r" b="b"/>
              <a:pathLst>
                <a:path w="635635" h="548639">
                  <a:moveTo>
                    <a:pt x="0" y="137160"/>
                  </a:moveTo>
                  <a:lnTo>
                    <a:pt x="361188" y="137160"/>
                  </a:lnTo>
                  <a:lnTo>
                    <a:pt x="361188" y="0"/>
                  </a:lnTo>
                  <a:lnTo>
                    <a:pt x="635508" y="274320"/>
                  </a:lnTo>
                  <a:lnTo>
                    <a:pt x="361188" y="548640"/>
                  </a:lnTo>
                  <a:lnTo>
                    <a:pt x="361188" y="411480"/>
                  </a:lnTo>
                  <a:lnTo>
                    <a:pt x="0" y="411480"/>
                  </a:lnTo>
                  <a:lnTo>
                    <a:pt x="0" y="137160"/>
                  </a:lnTo>
                  <a:close/>
                </a:path>
              </a:pathLst>
            </a:custGeom>
            <a:ln w="6096">
              <a:solidFill>
                <a:srgbClr val="FFC000"/>
              </a:solidFill>
            </a:ln>
          </p:spPr>
          <p:txBody>
            <a:bodyPr wrap="square" lIns="0" tIns="0" rIns="0" bIns="0" rtlCol="0"/>
            <a:lstStyle/>
            <a:p>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902" y="0"/>
            <a:ext cx="3166110" cy="513715"/>
          </a:xfrm>
          <a:prstGeom prst="rect">
            <a:avLst/>
          </a:prstGeom>
        </p:spPr>
        <p:txBody>
          <a:bodyPr vert="horz" wrap="square" lIns="0" tIns="12700" rIns="0" bIns="0" rtlCol="0">
            <a:spAutoFit/>
          </a:bodyPr>
          <a:lstStyle/>
          <a:p>
            <a:pPr marL="12700">
              <a:lnSpc>
                <a:spcPct val="100000"/>
              </a:lnSpc>
              <a:spcBef>
                <a:spcPts val="100"/>
              </a:spcBef>
            </a:pPr>
            <a:r>
              <a:rPr spc="-5" dirty="0"/>
              <a:t>ML task</a:t>
            </a:r>
            <a:r>
              <a:rPr spc="-185" dirty="0"/>
              <a:t> </a:t>
            </a:r>
            <a:r>
              <a:rPr spc="-10" dirty="0"/>
              <a:t>definition</a:t>
            </a:r>
          </a:p>
        </p:txBody>
      </p:sp>
      <p:sp>
        <p:nvSpPr>
          <p:cNvPr id="3" name="object 3"/>
          <p:cNvSpPr txBox="1"/>
          <p:nvPr/>
        </p:nvSpPr>
        <p:spPr>
          <a:xfrm>
            <a:off x="1035383" y="2429267"/>
            <a:ext cx="9099550" cy="1732280"/>
          </a:xfrm>
          <a:prstGeom prst="rect">
            <a:avLst/>
          </a:prstGeom>
        </p:spPr>
        <p:txBody>
          <a:bodyPr vert="horz" wrap="square" lIns="0" tIns="12065" rIns="0" bIns="0" rtlCol="0">
            <a:spAutoFit/>
          </a:bodyPr>
          <a:lstStyle/>
          <a:p>
            <a:pPr marL="12700">
              <a:lnSpc>
                <a:spcPct val="100000"/>
              </a:lnSpc>
              <a:spcBef>
                <a:spcPts val="95"/>
              </a:spcBef>
            </a:pPr>
            <a:r>
              <a:rPr sz="2800" spc="-105" dirty="0">
                <a:latin typeface="Arial"/>
                <a:cs typeface="Arial"/>
              </a:rPr>
              <a:t>Machine</a:t>
            </a:r>
            <a:r>
              <a:rPr sz="2800" spc="-125" dirty="0">
                <a:latin typeface="Arial"/>
                <a:cs typeface="Arial"/>
              </a:rPr>
              <a:t> </a:t>
            </a:r>
            <a:r>
              <a:rPr sz="2800" spc="-90" dirty="0">
                <a:latin typeface="Arial"/>
                <a:cs typeface="Arial"/>
              </a:rPr>
              <a:t>learning:</a:t>
            </a:r>
            <a:endParaRPr sz="2800">
              <a:latin typeface="Arial"/>
              <a:cs typeface="Arial"/>
            </a:endParaRPr>
          </a:p>
          <a:p>
            <a:pPr marL="299085" indent="-287020">
              <a:lnSpc>
                <a:spcPct val="100000"/>
              </a:lnSpc>
              <a:buChar char="•"/>
              <a:tabLst>
                <a:tab pos="299085" algn="l"/>
                <a:tab pos="299720" algn="l"/>
              </a:tabLst>
            </a:pPr>
            <a:r>
              <a:rPr sz="2800" spc="-85" dirty="0">
                <a:latin typeface="Arial"/>
                <a:cs typeface="Arial"/>
              </a:rPr>
              <a:t>What </a:t>
            </a:r>
            <a:r>
              <a:rPr sz="2800" spc="-150" dirty="0">
                <a:latin typeface="Arial"/>
                <a:cs typeface="Arial"/>
              </a:rPr>
              <a:t>is </a:t>
            </a:r>
            <a:r>
              <a:rPr sz="2800" spc="-155" dirty="0">
                <a:latin typeface="Arial"/>
                <a:cs typeface="Arial"/>
              </a:rPr>
              <a:t>an </a:t>
            </a:r>
            <a:r>
              <a:rPr sz="2800" spc="-60" dirty="0">
                <a:latin typeface="Arial"/>
                <a:cs typeface="Arial"/>
              </a:rPr>
              <a:t>object </a:t>
            </a:r>
            <a:r>
              <a:rPr sz="2800" spc="-420" dirty="0">
                <a:latin typeface="Arial"/>
                <a:cs typeface="Arial"/>
              </a:rPr>
              <a:t>X </a:t>
            </a:r>
            <a:r>
              <a:rPr sz="2800" spc="-60" dirty="0">
                <a:latin typeface="Arial"/>
                <a:cs typeface="Arial"/>
              </a:rPr>
              <a:t>(what </a:t>
            </a:r>
            <a:r>
              <a:rPr sz="2800" spc="-105" dirty="0">
                <a:latin typeface="Arial"/>
                <a:cs typeface="Arial"/>
              </a:rPr>
              <a:t>features) </a:t>
            </a:r>
            <a:r>
              <a:rPr sz="2800" spc="-135" dirty="0">
                <a:latin typeface="Arial"/>
                <a:cs typeface="Arial"/>
              </a:rPr>
              <a:t>and </a:t>
            </a:r>
            <a:r>
              <a:rPr sz="2800" spc="-50" dirty="0">
                <a:latin typeface="Arial"/>
                <a:cs typeface="Arial"/>
              </a:rPr>
              <a:t>what </a:t>
            </a:r>
            <a:r>
              <a:rPr sz="2800" spc="-150" dirty="0">
                <a:latin typeface="Arial"/>
                <a:cs typeface="Arial"/>
              </a:rPr>
              <a:t>is </a:t>
            </a:r>
            <a:r>
              <a:rPr sz="2800" spc="-155" dirty="0">
                <a:latin typeface="Arial"/>
                <a:cs typeface="Arial"/>
              </a:rPr>
              <a:t>an </a:t>
            </a:r>
            <a:r>
              <a:rPr sz="2800" spc="-135" dirty="0">
                <a:latin typeface="Arial"/>
                <a:cs typeface="Arial"/>
              </a:rPr>
              <a:t>answer</a:t>
            </a:r>
            <a:r>
              <a:rPr sz="2800" spc="-475" dirty="0">
                <a:latin typeface="Arial"/>
                <a:cs typeface="Arial"/>
              </a:rPr>
              <a:t> </a:t>
            </a:r>
            <a:r>
              <a:rPr sz="2800" spc="-385" dirty="0">
                <a:latin typeface="Arial"/>
                <a:cs typeface="Arial"/>
              </a:rPr>
              <a:t>Y?</a:t>
            </a:r>
            <a:endParaRPr sz="2800">
              <a:latin typeface="Arial"/>
              <a:cs typeface="Arial"/>
            </a:endParaRPr>
          </a:p>
          <a:p>
            <a:pPr marL="299085" indent="-287020">
              <a:lnSpc>
                <a:spcPct val="100000"/>
              </a:lnSpc>
              <a:buChar char="•"/>
              <a:tabLst>
                <a:tab pos="299085" algn="l"/>
                <a:tab pos="299720" algn="l"/>
              </a:tabLst>
            </a:pPr>
            <a:r>
              <a:rPr sz="2800" spc="-140" dirty="0">
                <a:latin typeface="Arial"/>
                <a:cs typeface="Arial"/>
              </a:rPr>
              <a:t>How </a:t>
            </a:r>
            <a:r>
              <a:rPr sz="2800" spc="25" dirty="0">
                <a:latin typeface="Arial"/>
                <a:cs typeface="Arial"/>
              </a:rPr>
              <a:t>to </a:t>
            </a:r>
            <a:r>
              <a:rPr sz="2800" spc="-55" dirty="0">
                <a:latin typeface="Arial"/>
                <a:cs typeface="Arial"/>
              </a:rPr>
              <a:t>build </a:t>
            </a:r>
            <a:r>
              <a:rPr sz="2800" spc="-220" dirty="0">
                <a:latin typeface="Arial"/>
                <a:cs typeface="Arial"/>
              </a:rPr>
              <a:t>a </a:t>
            </a:r>
            <a:r>
              <a:rPr sz="2800" spc="-90" dirty="0">
                <a:latin typeface="Arial"/>
                <a:cs typeface="Arial"/>
              </a:rPr>
              <a:t>model</a:t>
            </a:r>
            <a:r>
              <a:rPr sz="2800" spc="-285" dirty="0">
                <a:latin typeface="Arial"/>
                <a:cs typeface="Arial"/>
              </a:rPr>
              <a:t> </a:t>
            </a:r>
            <a:r>
              <a:rPr sz="2800" spc="-105" dirty="0">
                <a:latin typeface="Arial"/>
                <a:cs typeface="Arial"/>
              </a:rPr>
              <a:t>M?</a:t>
            </a:r>
            <a:endParaRPr sz="2800">
              <a:latin typeface="Arial"/>
              <a:cs typeface="Arial"/>
            </a:endParaRPr>
          </a:p>
          <a:p>
            <a:pPr marL="299085" indent="-287020">
              <a:lnSpc>
                <a:spcPct val="100000"/>
              </a:lnSpc>
              <a:buChar char="•"/>
              <a:tabLst>
                <a:tab pos="299085" algn="l"/>
                <a:tab pos="299720" algn="l"/>
              </a:tabLst>
            </a:pPr>
            <a:r>
              <a:rPr sz="2800" spc="-140" dirty="0">
                <a:latin typeface="Arial"/>
                <a:cs typeface="Arial"/>
              </a:rPr>
              <a:t>How </a:t>
            </a:r>
            <a:r>
              <a:rPr sz="2800" spc="-185" dirty="0">
                <a:latin typeface="Arial"/>
                <a:cs typeface="Arial"/>
              </a:rPr>
              <a:t>can </a:t>
            </a:r>
            <a:r>
              <a:rPr sz="2800" spc="-105" dirty="0">
                <a:latin typeface="Arial"/>
                <a:cs typeface="Arial"/>
              </a:rPr>
              <a:t>we </a:t>
            </a:r>
            <a:r>
              <a:rPr sz="2800" spc="-180" dirty="0">
                <a:latin typeface="Arial"/>
                <a:cs typeface="Arial"/>
              </a:rPr>
              <a:t>make </a:t>
            </a:r>
            <a:r>
              <a:rPr sz="2800" spc="-155" dirty="0">
                <a:latin typeface="Arial"/>
                <a:cs typeface="Arial"/>
              </a:rPr>
              <a:t>an </a:t>
            </a:r>
            <a:r>
              <a:rPr sz="2800" spc="-85" dirty="0">
                <a:latin typeface="Arial"/>
                <a:cs typeface="Arial"/>
              </a:rPr>
              <a:t>approximation </a:t>
            </a:r>
            <a:r>
              <a:rPr sz="2800" spc="-5" dirty="0">
                <a:latin typeface="Arial"/>
                <a:cs typeface="Arial"/>
              </a:rPr>
              <a:t>of </a:t>
            </a:r>
            <a:r>
              <a:rPr sz="2800" spc="-509" dirty="0">
                <a:latin typeface="Arial"/>
                <a:cs typeface="Arial"/>
              </a:rPr>
              <a:t>Y </a:t>
            </a:r>
            <a:r>
              <a:rPr sz="2800" spc="-35" dirty="0">
                <a:latin typeface="Arial"/>
                <a:cs typeface="Arial"/>
              </a:rPr>
              <a:t>from </a:t>
            </a:r>
            <a:r>
              <a:rPr sz="2800" spc="-420" dirty="0">
                <a:latin typeface="Arial"/>
                <a:cs typeface="Arial"/>
              </a:rPr>
              <a:t>X </a:t>
            </a:r>
            <a:r>
              <a:rPr sz="2800" spc="15" dirty="0">
                <a:latin typeface="Arial"/>
                <a:cs typeface="Arial"/>
              </a:rPr>
              <a:t>with</a:t>
            </a:r>
            <a:r>
              <a:rPr sz="2800" spc="-340" dirty="0">
                <a:latin typeface="Arial"/>
                <a:cs typeface="Arial"/>
              </a:rPr>
              <a:t> </a:t>
            </a:r>
            <a:r>
              <a:rPr sz="2800" spc="-105" dirty="0">
                <a:latin typeface="Arial"/>
                <a:cs typeface="Arial"/>
              </a:rPr>
              <a:t>M?</a:t>
            </a:r>
            <a:endParaRPr sz="28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379" y="11683"/>
            <a:ext cx="3166110" cy="513715"/>
          </a:xfrm>
          <a:prstGeom prst="rect">
            <a:avLst/>
          </a:prstGeom>
        </p:spPr>
        <p:txBody>
          <a:bodyPr vert="horz" wrap="square" lIns="0" tIns="12700" rIns="0" bIns="0" rtlCol="0">
            <a:spAutoFit/>
          </a:bodyPr>
          <a:lstStyle/>
          <a:p>
            <a:pPr marL="12700">
              <a:lnSpc>
                <a:spcPct val="100000"/>
              </a:lnSpc>
              <a:spcBef>
                <a:spcPts val="100"/>
              </a:spcBef>
            </a:pPr>
            <a:r>
              <a:rPr spc="-5" dirty="0"/>
              <a:t>ML task</a:t>
            </a:r>
            <a:r>
              <a:rPr spc="-185" dirty="0"/>
              <a:t> </a:t>
            </a:r>
            <a:r>
              <a:rPr spc="-10" dirty="0"/>
              <a:t>definition</a:t>
            </a:r>
          </a:p>
        </p:txBody>
      </p:sp>
      <p:sp>
        <p:nvSpPr>
          <p:cNvPr id="3" name="object 3"/>
          <p:cNvSpPr txBox="1"/>
          <p:nvPr/>
        </p:nvSpPr>
        <p:spPr>
          <a:xfrm>
            <a:off x="1121867" y="1712990"/>
            <a:ext cx="3295015" cy="289687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Input data</a:t>
            </a:r>
            <a:r>
              <a:rPr sz="2400" spc="-10" dirty="0">
                <a:latin typeface="Arial"/>
                <a:cs typeface="Arial"/>
              </a:rPr>
              <a:t> </a:t>
            </a:r>
            <a:r>
              <a:rPr sz="2400" spc="-5" dirty="0">
                <a:latin typeface="Arial"/>
                <a:cs typeface="Arial"/>
              </a:rPr>
              <a:t>types:</a:t>
            </a:r>
            <a:endParaRPr sz="2400">
              <a:latin typeface="Arial"/>
              <a:cs typeface="Arial"/>
            </a:endParaRPr>
          </a:p>
          <a:p>
            <a:pPr>
              <a:lnSpc>
                <a:spcPct val="100000"/>
              </a:lnSpc>
              <a:spcBef>
                <a:spcPts val="30"/>
              </a:spcBef>
            </a:pPr>
            <a:endParaRPr sz="2100">
              <a:latin typeface="Arial"/>
              <a:cs typeface="Arial"/>
            </a:endParaRPr>
          </a:p>
          <a:p>
            <a:pPr marL="1948180" indent="-287020">
              <a:lnSpc>
                <a:spcPct val="100000"/>
              </a:lnSpc>
              <a:buChar char="•"/>
              <a:tabLst>
                <a:tab pos="1948180" algn="l"/>
                <a:tab pos="1948814" algn="l"/>
              </a:tabLst>
            </a:pPr>
            <a:r>
              <a:rPr sz="2400" spc="-145" dirty="0">
                <a:latin typeface="Arial"/>
                <a:cs typeface="Arial"/>
              </a:rPr>
              <a:t>Image</a:t>
            </a:r>
            <a:endParaRPr sz="2400">
              <a:latin typeface="Arial"/>
              <a:cs typeface="Arial"/>
            </a:endParaRPr>
          </a:p>
          <a:p>
            <a:pPr marL="1948180" indent="-287020">
              <a:lnSpc>
                <a:spcPct val="100000"/>
              </a:lnSpc>
              <a:buChar char="•"/>
              <a:tabLst>
                <a:tab pos="1948180" algn="l"/>
                <a:tab pos="1948814" algn="l"/>
              </a:tabLst>
            </a:pPr>
            <a:r>
              <a:rPr sz="2400" spc="-180" dirty="0">
                <a:latin typeface="Arial"/>
                <a:cs typeface="Arial"/>
              </a:rPr>
              <a:t>Text</a:t>
            </a:r>
            <a:endParaRPr sz="2400">
              <a:latin typeface="Arial"/>
              <a:cs typeface="Arial"/>
            </a:endParaRPr>
          </a:p>
          <a:p>
            <a:pPr marL="1948180" indent="-287020">
              <a:lnSpc>
                <a:spcPct val="100000"/>
              </a:lnSpc>
              <a:buChar char="•"/>
              <a:tabLst>
                <a:tab pos="1948180" algn="l"/>
                <a:tab pos="1948814" algn="l"/>
              </a:tabLst>
            </a:pPr>
            <a:r>
              <a:rPr sz="2400" spc="-165" dirty="0">
                <a:latin typeface="Arial"/>
                <a:cs typeface="Arial"/>
              </a:rPr>
              <a:t>Sound</a:t>
            </a:r>
            <a:endParaRPr sz="2400">
              <a:latin typeface="Arial"/>
              <a:cs typeface="Arial"/>
            </a:endParaRPr>
          </a:p>
          <a:p>
            <a:pPr marL="1948180" indent="-287020">
              <a:lnSpc>
                <a:spcPct val="100000"/>
              </a:lnSpc>
              <a:buChar char="•"/>
              <a:tabLst>
                <a:tab pos="1948180" algn="l"/>
                <a:tab pos="1948814" algn="l"/>
              </a:tabLst>
            </a:pPr>
            <a:r>
              <a:rPr sz="2400" spc="-370" dirty="0">
                <a:latin typeface="Arial"/>
                <a:cs typeface="Arial"/>
              </a:rPr>
              <a:t>GEO</a:t>
            </a:r>
            <a:r>
              <a:rPr sz="2400" spc="-155" dirty="0">
                <a:latin typeface="Arial"/>
                <a:cs typeface="Arial"/>
              </a:rPr>
              <a:t> </a:t>
            </a:r>
            <a:r>
              <a:rPr sz="2400" spc="-95" dirty="0">
                <a:latin typeface="Arial"/>
                <a:cs typeface="Arial"/>
              </a:rPr>
              <a:t>data</a:t>
            </a:r>
            <a:endParaRPr sz="2400">
              <a:latin typeface="Arial"/>
              <a:cs typeface="Arial"/>
            </a:endParaRPr>
          </a:p>
          <a:p>
            <a:pPr marL="1948180" indent="-287020">
              <a:lnSpc>
                <a:spcPct val="100000"/>
              </a:lnSpc>
              <a:buChar char="•"/>
              <a:tabLst>
                <a:tab pos="1948180" algn="l"/>
                <a:tab pos="1948814" algn="l"/>
              </a:tabLst>
            </a:pPr>
            <a:r>
              <a:rPr sz="2400" spc="-130" dirty="0">
                <a:latin typeface="Arial"/>
                <a:cs typeface="Arial"/>
              </a:rPr>
              <a:t>Timeseries</a:t>
            </a:r>
            <a:endParaRPr sz="2400">
              <a:latin typeface="Arial"/>
              <a:cs typeface="Arial"/>
            </a:endParaRPr>
          </a:p>
          <a:p>
            <a:pPr marL="1948180" indent="-287020">
              <a:lnSpc>
                <a:spcPct val="100000"/>
              </a:lnSpc>
              <a:buChar char="•"/>
              <a:tabLst>
                <a:tab pos="1948180" algn="l"/>
                <a:tab pos="1948814" algn="l"/>
              </a:tabLst>
            </a:pPr>
            <a:r>
              <a:rPr sz="2400" spc="-120" dirty="0">
                <a:latin typeface="Arial"/>
                <a:cs typeface="Arial"/>
              </a:rPr>
              <a:t>Datasheet</a:t>
            </a:r>
            <a:endParaRPr sz="24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3902" y="0"/>
            <a:ext cx="2642870" cy="513715"/>
          </a:xfrm>
          <a:prstGeom prst="rect">
            <a:avLst/>
          </a:prstGeom>
        </p:spPr>
        <p:txBody>
          <a:bodyPr vert="horz" wrap="square" lIns="0" tIns="12700" rIns="0" bIns="0" rtlCol="0">
            <a:spAutoFit/>
          </a:bodyPr>
          <a:lstStyle/>
          <a:p>
            <a:pPr marL="12700">
              <a:lnSpc>
                <a:spcPct val="100000"/>
              </a:lnSpc>
              <a:spcBef>
                <a:spcPts val="100"/>
              </a:spcBef>
            </a:pPr>
            <a:r>
              <a:rPr sz="3200" dirty="0">
                <a:latin typeface="Arial"/>
                <a:cs typeface="Arial"/>
              </a:rPr>
              <a:t>G</a:t>
            </a:r>
            <a:r>
              <a:rPr sz="3200" spc="-10" dirty="0">
                <a:latin typeface="Arial"/>
                <a:cs typeface="Arial"/>
              </a:rPr>
              <a:t>ene</a:t>
            </a:r>
            <a:r>
              <a:rPr sz="3200" dirty="0">
                <a:latin typeface="Arial"/>
                <a:cs typeface="Arial"/>
              </a:rPr>
              <a:t>r</a:t>
            </a:r>
            <a:r>
              <a:rPr sz="3200" spc="-10" dirty="0">
                <a:latin typeface="Arial"/>
                <a:cs typeface="Arial"/>
              </a:rPr>
              <a:t>a</a:t>
            </a:r>
            <a:r>
              <a:rPr sz="3200" spc="-5" dirty="0">
                <a:latin typeface="Arial"/>
                <a:cs typeface="Arial"/>
              </a:rPr>
              <a:t>li</a:t>
            </a:r>
            <a:r>
              <a:rPr sz="3200" spc="5" dirty="0">
                <a:latin typeface="Arial"/>
                <a:cs typeface="Arial"/>
              </a:rPr>
              <a:t>z</a:t>
            </a:r>
            <a:r>
              <a:rPr sz="3200" spc="-10" dirty="0">
                <a:latin typeface="Arial"/>
                <a:cs typeface="Arial"/>
              </a:rPr>
              <a:t>a</a:t>
            </a:r>
            <a:r>
              <a:rPr sz="3200" spc="-5" dirty="0">
                <a:latin typeface="Arial"/>
                <a:cs typeface="Arial"/>
              </a:rPr>
              <a:t>ti</a:t>
            </a:r>
            <a:r>
              <a:rPr sz="3200" spc="-10" dirty="0">
                <a:latin typeface="Arial"/>
                <a:cs typeface="Arial"/>
              </a:rPr>
              <a:t>on</a:t>
            </a:r>
            <a:endParaRPr sz="3200">
              <a:latin typeface="Arial"/>
              <a:cs typeface="Arial"/>
            </a:endParaRPr>
          </a:p>
        </p:txBody>
      </p:sp>
      <p:sp>
        <p:nvSpPr>
          <p:cNvPr id="3" name="object 3"/>
          <p:cNvSpPr txBox="1"/>
          <p:nvPr/>
        </p:nvSpPr>
        <p:spPr>
          <a:xfrm>
            <a:off x="497037" y="1049712"/>
            <a:ext cx="11200130" cy="568325"/>
          </a:xfrm>
          <a:prstGeom prst="rect">
            <a:avLst/>
          </a:prstGeom>
        </p:spPr>
        <p:txBody>
          <a:bodyPr vert="horz" wrap="square" lIns="0" tIns="26670" rIns="0" bIns="0" rtlCol="0">
            <a:spAutoFit/>
          </a:bodyPr>
          <a:lstStyle/>
          <a:p>
            <a:pPr marL="38100" marR="30480" indent="-635">
              <a:lnSpc>
                <a:spcPts val="2110"/>
              </a:lnSpc>
              <a:spcBef>
                <a:spcPts val="210"/>
              </a:spcBef>
            </a:pPr>
            <a:r>
              <a:rPr sz="1800" b="1" spc="-5" dirty="0">
                <a:solidFill>
                  <a:srgbClr val="1C1C1C"/>
                </a:solidFill>
                <a:latin typeface="Arial"/>
                <a:cs typeface="Arial"/>
              </a:rPr>
              <a:t>Generalization error </a:t>
            </a:r>
            <a:r>
              <a:rPr sz="1800" spc="-5" dirty="0">
                <a:solidFill>
                  <a:srgbClr val="1C1C1C"/>
                </a:solidFill>
                <a:latin typeface="Arial"/>
                <a:cs typeface="Arial"/>
              </a:rPr>
              <a:t>(also </a:t>
            </a:r>
            <a:r>
              <a:rPr sz="1800" spc="-15" dirty="0">
                <a:solidFill>
                  <a:srgbClr val="1C1C1C"/>
                </a:solidFill>
                <a:latin typeface="Arial"/>
                <a:cs typeface="Arial"/>
              </a:rPr>
              <a:t>known </a:t>
            </a:r>
            <a:r>
              <a:rPr sz="1800" spc="-10" dirty="0">
                <a:solidFill>
                  <a:srgbClr val="1C1C1C"/>
                </a:solidFill>
                <a:latin typeface="Arial"/>
                <a:cs typeface="Arial"/>
              </a:rPr>
              <a:t>as </a:t>
            </a:r>
            <a:r>
              <a:rPr sz="1800" spc="-5" dirty="0">
                <a:solidFill>
                  <a:srgbClr val="1C1C1C"/>
                </a:solidFill>
                <a:latin typeface="Arial"/>
                <a:cs typeface="Arial"/>
              </a:rPr>
              <a:t>the </a:t>
            </a:r>
            <a:r>
              <a:rPr sz="1800" b="1" spc="-5" dirty="0">
                <a:solidFill>
                  <a:srgbClr val="1C1C1C"/>
                </a:solidFill>
                <a:latin typeface="Arial"/>
                <a:cs typeface="Arial"/>
              </a:rPr>
              <a:t>out-of-sample error</a:t>
            </a:r>
            <a:r>
              <a:rPr sz="1800" b="1" spc="-7" baseline="25462" dirty="0">
                <a:solidFill>
                  <a:srgbClr val="0B0080"/>
                </a:solidFill>
                <a:latin typeface="Arial"/>
                <a:cs typeface="Arial"/>
              </a:rPr>
              <a:t>) </a:t>
            </a:r>
            <a:r>
              <a:rPr sz="1800" spc="-5" dirty="0">
                <a:solidFill>
                  <a:srgbClr val="1C1C1C"/>
                </a:solidFill>
                <a:latin typeface="Arial"/>
                <a:cs typeface="Arial"/>
              </a:rPr>
              <a:t>is a measure of </a:t>
            </a:r>
            <a:r>
              <a:rPr sz="1800" spc="-10" dirty="0">
                <a:solidFill>
                  <a:srgbClr val="1C1C1C"/>
                </a:solidFill>
                <a:latin typeface="Arial"/>
                <a:cs typeface="Arial"/>
              </a:rPr>
              <a:t>how </a:t>
            </a:r>
            <a:r>
              <a:rPr sz="1800" spc="-5" dirty="0">
                <a:solidFill>
                  <a:srgbClr val="1C1C1C"/>
                </a:solidFill>
                <a:latin typeface="Arial"/>
                <a:cs typeface="Arial"/>
              </a:rPr>
              <a:t>accurately </a:t>
            </a:r>
            <a:r>
              <a:rPr sz="1800" spc="-10" dirty="0">
                <a:solidFill>
                  <a:srgbClr val="1C1C1C"/>
                </a:solidFill>
                <a:latin typeface="Arial"/>
                <a:cs typeface="Arial"/>
              </a:rPr>
              <a:t>an algorithm </a:t>
            </a:r>
            <a:r>
              <a:rPr sz="1800" spc="-5" dirty="0">
                <a:solidFill>
                  <a:srgbClr val="1C1C1C"/>
                </a:solidFill>
                <a:latin typeface="Arial"/>
                <a:cs typeface="Arial"/>
              </a:rPr>
              <a:t>is  </a:t>
            </a:r>
            <a:r>
              <a:rPr sz="1800" spc="-10" dirty="0">
                <a:solidFill>
                  <a:srgbClr val="1C1C1C"/>
                </a:solidFill>
                <a:latin typeface="Arial"/>
                <a:cs typeface="Arial"/>
              </a:rPr>
              <a:t>able </a:t>
            </a:r>
            <a:r>
              <a:rPr sz="1800" dirty="0">
                <a:solidFill>
                  <a:srgbClr val="1C1C1C"/>
                </a:solidFill>
                <a:latin typeface="Arial"/>
                <a:cs typeface="Arial"/>
              </a:rPr>
              <a:t>to </a:t>
            </a:r>
            <a:r>
              <a:rPr sz="1800" spc="-10" dirty="0">
                <a:solidFill>
                  <a:srgbClr val="1C1C1C"/>
                </a:solidFill>
                <a:latin typeface="Arial"/>
                <a:cs typeface="Arial"/>
              </a:rPr>
              <a:t>predict </a:t>
            </a:r>
            <a:r>
              <a:rPr sz="1800" spc="-5" dirty="0">
                <a:solidFill>
                  <a:srgbClr val="1C1C1C"/>
                </a:solidFill>
                <a:latin typeface="Arial"/>
                <a:cs typeface="Arial"/>
              </a:rPr>
              <a:t>outcome </a:t>
            </a:r>
            <a:r>
              <a:rPr sz="1800" spc="-10" dirty="0">
                <a:solidFill>
                  <a:srgbClr val="1C1C1C"/>
                </a:solidFill>
                <a:latin typeface="Arial"/>
                <a:cs typeface="Arial"/>
              </a:rPr>
              <a:t>values </a:t>
            </a:r>
            <a:r>
              <a:rPr sz="1800" spc="-5" dirty="0">
                <a:solidFill>
                  <a:srgbClr val="1C1C1C"/>
                </a:solidFill>
                <a:latin typeface="Arial"/>
                <a:cs typeface="Arial"/>
              </a:rPr>
              <a:t>for </a:t>
            </a:r>
            <a:r>
              <a:rPr sz="1800" spc="-10" dirty="0">
                <a:solidFill>
                  <a:srgbClr val="1C1C1C"/>
                </a:solidFill>
                <a:latin typeface="Arial"/>
                <a:cs typeface="Arial"/>
              </a:rPr>
              <a:t>previously unseen</a:t>
            </a:r>
            <a:r>
              <a:rPr sz="1800" spc="125" dirty="0">
                <a:solidFill>
                  <a:srgbClr val="1C1C1C"/>
                </a:solidFill>
                <a:latin typeface="Arial"/>
                <a:cs typeface="Arial"/>
              </a:rPr>
              <a:t> </a:t>
            </a:r>
            <a:r>
              <a:rPr sz="1800" spc="-10" dirty="0">
                <a:solidFill>
                  <a:srgbClr val="1C1C1C"/>
                </a:solidFill>
                <a:latin typeface="Arial"/>
                <a:cs typeface="Arial"/>
              </a:rPr>
              <a:t>data</a:t>
            </a:r>
            <a:endParaRPr sz="1800" dirty="0">
              <a:latin typeface="Arial"/>
              <a:cs typeface="Arial"/>
            </a:endParaRPr>
          </a:p>
        </p:txBody>
      </p:sp>
      <p:sp>
        <p:nvSpPr>
          <p:cNvPr id="4" name="object 4"/>
          <p:cNvSpPr/>
          <p:nvPr/>
        </p:nvSpPr>
        <p:spPr>
          <a:xfrm>
            <a:off x="1415169" y="1989009"/>
            <a:ext cx="9361660" cy="371588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36392" y="1564997"/>
            <a:ext cx="5225571" cy="469508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65052" y="0"/>
            <a:ext cx="3871595" cy="696595"/>
          </a:xfrm>
          <a:prstGeom prst="rect">
            <a:avLst/>
          </a:prstGeom>
        </p:spPr>
        <p:txBody>
          <a:bodyPr vert="horz" wrap="square" lIns="0" tIns="12700" rIns="0" bIns="0" rtlCol="0">
            <a:spAutoFit/>
          </a:bodyPr>
          <a:lstStyle/>
          <a:p>
            <a:pPr marL="12700">
              <a:lnSpc>
                <a:spcPct val="100000"/>
              </a:lnSpc>
              <a:spcBef>
                <a:spcPts val="100"/>
              </a:spcBef>
            </a:pPr>
            <a:r>
              <a:rPr sz="4400" spc="-190" dirty="0"/>
              <a:t>Gradient</a:t>
            </a:r>
            <a:r>
              <a:rPr sz="4400" spc="-295" dirty="0"/>
              <a:t> </a:t>
            </a:r>
            <a:r>
              <a:rPr sz="4400" spc="-220" dirty="0"/>
              <a:t>descent</a:t>
            </a:r>
            <a:endParaRPr sz="4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953" y="16346"/>
            <a:ext cx="4469765" cy="513715"/>
          </a:xfrm>
          <a:prstGeom prst="rect">
            <a:avLst/>
          </a:prstGeom>
        </p:spPr>
        <p:txBody>
          <a:bodyPr vert="horz" wrap="square" lIns="0" tIns="12700" rIns="0" bIns="0" rtlCol="0">
            <a:spAutoFit/>
          </a:bodyPr>
          <a:lstStyle/>
          <a:p>
            <a:pPr marL="12700">
              <a:lnSpc>
                <a:spcPct val="100000"/>
              </a:lnSpc>
              <a:spcBef>
                <a:spcPts val="100"/>
              </a:spcBef>
            </a:pPr>
            <a:r>
              <a:rPr dirty="0"/>
              <a:t>CRISP-DM</a:t>
            </a:r>
            <a:r>
              <a:rPr spc="-80" dirty="0"/>
              <a:t> </a:t>
            </a:r>
            <a:r>
              <a:rPr spc="-10" dirty="0"/>
              <a:t>methodology</a:t>
            </a:r>
          </a:p>
        </p:txBody>
      </p:sp>
      <p:sp>
        <p:nvSpPr>
          <p:cNvPr id="3" name="object 3"/>
          <p:cNvSpPr/>
          <p:nvPr/>
        </p:nvSpPr>
        <p:spPr>
          <a:xfrm>
            <a:off x="3229355" y="870203"/>
            <a:ext cx="5085588" cy="50947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194" y="0"/>
            <a:ext cx="4766945" cy="696595"/>
          </a:xfrm>
          <a:prstGeom prst="rect">
            <a:avLst/>
          </a:prstGeom>
        </p:spPr>
        <p:txBody>
          <a:bodyPr vert="horz" wrap="square" lIns="0" tIns="12700" rIns="0" bIns="0" rtlCol="0">
            <a:spAutoFit/>
          </a:bodyPr>
          <a:lstStyle/>
          <a:p>
            <a:pPr marL="12700">
              <a:lnSpc>
                <a:spcPct val="100000"/>
              </a:lnSpc>
              <a:spcBef>
                <a:spcPts val="100"/>
              </a:spcBef>
            </a:pPr>
            <a:r>
              <a:rPr sz="4400" spc="-130" dirty="0"/>
              <a:t>Industrial</a:t>
            </a:r>
            <a:r>
              <a:rPr sz="4400" spc="-315" dirty="0"/>
              <a:t> </a:t>
            </a:r>
            <a:r>
              <a:rPr sz="4400" spc="-140" dirty="0"/>
              <a:t>revolutions</a:t>
            </a:r>
            <a:endParaRPr sz="4400"/>
          </a:p>
        </p:txBody>
      </p:sp>
      <p:sp>
        <p:nvSpPr>
          <p:cNvPr id="3" name="object 3"/>
          <p:cNvSpPr/>
          <p:nvPr/>
        </p:nvSpPr>
        <p:spPr>
          <a:xfrm>
            <a:off x="1214627" y="734569"/>
            <a:ext cx="9762743" cy="58186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122" y="-2"/>
            <a:ext cx="3871595" cy="756000"/>
          </a:xfrm>
          <a:prstGeom prst="rect">
            <a:avLst/>
          </a:prstGeom>
        </p:spPr>
        <p:txBody>
          <a:bodyPr vert="horz" wrap="square" lIns="0" tIns="12700" rIns="0" bIns="0" rtlCol="0">
            <a:spAutoFit/>
          </a:bodyPr>
          <a:lstStyle/>
          <a:p>
            <a:pPr marL="12700" algn="ctr">
              <a:lnSpc>
                <a:spcPct val="100000"/>
              </a:lnSpc>
              <a:spcBef>
                <a:spcPts val="100"/>
              </a:spcBef>
            </a:pPr>
            <a:r>
              <a:rPr sz="1600" spc="-245" dirty="0">
                <a:latin typeface="+mn-lt"/>
              </a:rPr>
              <a:t>Appliances </a:t>
            </a:r>
            <a:r>
              <a:rPr sz="1600" spc="-35" dirty="0">
                <a:latin typeface="+mn-lt"/>
              </a:rPr>
              <a:t>of</a:t>
            </a:r>
            <a:r>
              <a:rPr sz="1600" spc="-275" dirty="0">
                <a:latin typeface="+mn-lt"/>
              </a:rPr>
              <a:t> </a:t>
            </a:r>
            <a:r>
              <a:rPr sz="1600" spc="-280" dirty="0">
                <a:latin typeface="+mn-lt"/>
              </a:rPr>
              <a:t>ML</a:t>
            </a:r>
            <a:endParaRPr sz="1600">
              <a:latin typeface="+mn-lt"/>
            </a:endParaRPr>
          </a:p>
        </p:txBody>
      </p:sp>
      <p:sp>
        <p:nvSpPr>
          <p:cNvPr id="3" name="object 3"/>
          <p:cNvSpPr txBox="1"/>
          <p:nvPr/>
        </p:nvSpPr>
        <p:spPr>
          <a:xfrm>
            <a:off x="838200" y="1016507"/>
            <a:ext cx="1945005" cy="756000"/>
          </a:xfrm>
          <a:prstGeom prst="rect">
            <a:avLst/>
          </a:prstGeom>
          <a:solidFill>
            <a:srgbClr val="FFC000"/>
          </a:solidFill>
          <a:ln w="12191">
            <a:solidFill>
              <a:srgbClr val="E7E6E6"/>
            </a:solidFill>
          </a:ln>
        </p:spPr>
        <p:txBody>
          <a:bodyPr vert="horz" wrap="square" lIns="0" tIns="5715" rIns="0" bIns="0" rtlCol="0">
            <a:spAutoFit/>
          </a:bodyPr>
          <a:lstStyle/>
          <a:p>
            <a:pPr algn="ctr">
              <a:lnSpc>
                <a:spcPct val="100000"/>
              </a:lnSpc>
              <a:spcBef>
                <a:spcPts val="45"/>
              </a:spcBef>
            </a:pPr>
            <a:endParaRPr sz="1600">
              <a:cs typeface="Times New Roman"/>
            </a:endParaRPr>
          </a:p>
          <a:p>
            <a:pPr marL="556260" marR="565785" indent="-167640" algn="ctr">
              <a:lnSpc>
                <a:spcPts val="1800"/>
              </a:lnSpc>
            </a:pPr>
            <a:r>
              <a:rPr sz="1600" spc="-145" dirty="0">
                <a:solidFill>
                  <a:srgbClr val="FFFFFF"/>
                </a:solidFill>
                <a:cs typeface="Arial"/>
              </a:rPr>
              <a:t>A</a:t>
            </a:r>
            <a:r>
              <a:rPr sz="1600" spc="-55" dirty="0">
                <a:solidFill>
                  <a:srgbClr val="FFFFFF"/>
                </a:solidFill>
                <a:cs typeface="Arial"/>
              </a:rPr>
              <a:t>u</a:t>
            </a:r>
            <a:r>
              <a:rPr sz="1600" dirty="0">
                <a:solidFill>
                  <a:srgbClr val="FFFFFF"/>
                </a:solidFill>
                <a:cs typeface="Arial"/>
              </a:rPr>
              <a:t>t</a:t>
            </a:r>
            <a:r>
              <a:rPr sz="1600" spc="20" dirty="0">
                <a:solidFill>
                  <a:srgbClr val="FFFFFF"/>
                </a:solidFill>
                <a:cs typeface="Arial"/>
              </a:rPr>
              <a:t>o</a:t>
            </a:r>
            <a:r>
              <a:rPr sz="1600" spc="-65" dirty="0">
                <a:solidFill>
                  <a:srgbClr val="FFFFFF"/>
                </a:solidFill>
                <a:cs typeface="Arial"/>
              </a:rPr>
              <a:t>m</a:t>
            </a:r>
            <a:r>
              <a:rPr sz="1600" spc="-140" dirty="0">
                <a:solidFill>
                  <a:srgbClr val="FFFFFF"/>
                </a:solidFill>
                <a:cs typeface="Arial"/>
              </a:rPr>
              <a:t>a</a:t>
            </a:r>
            <a:r>
              <a:rPr sz="1600" spc="40" dirty="0">
                <a:solidFill>
                  <a:srgbClr val="FFFFFF"/>
                </a:solidFill>
                <a:cs typeface="Arial"/>
              </a:rPr>
              <a:t>ti</a:t>
            </a:r>
            <a:r>
              <a:rPr sz="1600" spc="-55" dirty="0">
                <a:solidFill>
                  <a:srgbClr val="FFFFFF"/>
                </a:solidFill>
                <a:cs typeface="Arial"/>
              </a:rPr>
              <a:t>o</a:t>
            </a:r>
            <a:r>
              <a:rPr sz="1600" spc="-35" dirty="0">
                <a:solidFill>
                  <a:srgbClr val="FFFFFF"/>
                </a:solidFill>
                <a:cs typeface="Arial"/>
              </a:rPr>
              <a:t>n  control</a:t>
            </a:r>
            <a:endParaRPr sz="1600">
              <a:cs typeface="Arial"/>
            </a:endParaRPr>
          </a:p>
        </p:txBody>
      </p:sp>
      <p:sp>
        <p:nvSpPr>
          <p:cNvPr id="4" name="object 4"/>
          <p:cNvSpPr txBox="1"/>
          <p:nvPr/>
        </p:nvSpPr>
        <p:spPr>
          <a:xfrm>
            <a:off x="2971800" y="1016506"/>
            <a:ext cx="1945005" cy="756000"/>
          </a:xfrm>
          <a:prstGeom prst="rect">
            <a:avLst/>
          </a:prstGeom>
          <a:solidFill>
            <a:srgbClr val="6F2F9F"/>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497205" algn="ctr">
              <a:lnSpc>
                <a:spcPct val="100000"/>
              </a:lnSpc>
            </a:pPr>
            <a:r>
              <a:rPr sz="1600" spc="-55" dirty="0">
                <a:solidFill>
                  <a:srgbClr val="FFFFFF"/>
                </a:solidFill>
                <a:cs typeface="Arial"/>
              </a:rPr>
              <a:t>Bioinformatics</a:t>
            </a:r>
            <a:endParaRPr sz="1600">
              <a:cs typeface="Arial"/>
            </a:endParaRPr>
          </a:p>
        </p:txBody>
      </p:sp>
      <p:sp>
        <p:nvSpPr>
          <p:cNvPr id="5" name="object 5"/>
          <p:cNvSpPr txBox="1"/>
          <p:nvPr/>
        </p:nvSpPr>
        <p:spPr>
          <a:xfrm>
            <a:off x="5105400" y="1016507"/>
            <a:ext cx="1945005" cy="756000"/>
          </a:xfrm>
          <a:prstGeom prst="rect">
            <a:avLst/>
          </a:prstGeom>
          <a:solidFill>
            <a:srgbClr val="EC7C30"/>
          </a:solidFill>
          <a:ln w="12192">
            <a:solidFill>
              <a:srgbClr val="E7E6E6"/>
            </a:solidFill>
          </a:ln>
        </p:spPr>
        <p:txBody>
          <a:bodyPr vert="horz" wrap="square" lIns="0" tIns="5715" rIns="0" bIns="0" rtlCol="0">
            <a:spAutoFit/>
          </a:bodyPr>
          <a:lstStyle/>
          <a:p>
            <a:pPr algn="ctr">
              <a:lnSpc>
                <a:spcPct val="100000"/>
              </a:lnSpc>
              <a:spcBef>
                <a:spcPts val="45"/>
              </a:spcBef>
            </a:pPr>
            <a:endParaRPr sz="1600">
              <a:cs typeface="Times New Roman"/>
            </a:endParaRPr>
          </a:p>
          <a:p>
            <a:pPr marL="658495" marR="140970" indent="-78105" algn="ctr">
              <a:lnSpc>
                <a:spcPts val="1800"/>
              </a:lnSpc>
            </a:pPr>
            <a:r>
              <a:rPr sz="1600" spc="-114" dirty="0">
                <a:solidFill>
                  <a:srgbClr val="FFFFFF"/>
                </a:solidFill>
                <a:cs typeface="Arial"/>
              </a:rPr>
              <a:t>Stock </a:t>
            </a:r>
            <a:r>
              <a:rPr sz="1600" spc="-70" dirty="0">
                <a:solidFill>
                  <a:srgbClr val="FFFFFF"/>
                </a:solidFill>
                <a:cs typeface="Arial"/>
              </a:rPr>
              <a:t>technical  </a:t>
            </a:r>
            <a:r>
              <a:rPr sz="1600" spc="-105" dirty="0">
                <a:solidFill>
                  <a:srgbClr val="FFFFFF"/>
                </a:solidFill>
                <a:cs typeface="Arial"/>
              </a:rPr>
              <a:t>analysis</a:t>
            </a:r>
            <a:endParaRPr sz="1600">
              <a:cs typeface="Arial"/>
            </a:endParaRPr>
          </a:p>
        </p:txBody>
      </p:sp>
      <p:sp>
        <p:nvSpPr>
          <p:cNvPr id="6" name="object 6"/>
          <p:cNvSpPr txBox="1"/>
          <p:nvPr/>
        </p:nvSpPr>
        <p:spPr>
          <a:xfrm>
            <a:off x="7240523" y="1016508"/>
            <a:ext cx="1945005" cy="756000"/>
          </a:xfrm>
          <a:prstGeom prst="rect">
            <a:avLst/>
          </a:prstGeom>
          <a:solidFill>
            <a:srgbClr val="5B9BD4"/>
          </a:solidFill>
          <a:ln w="12192">
            <a:solidFill>
              <a:srgbClr val="E7E6E6"/>
            </a:solidFill>
          </a:ln>
        </p:spPr>
        <p:txBody>
          <a:bodyPr vert="horz" wrap="square" lIns="0" tIns="635" rIns="0" bIns="0" rtlCol="0">
            <a:spAutoFit/>
          </a:bodyPr>
          <a:lstStyle/>
          <a:p>
            <a:pPr algn="ctr">
              <a:lnSpc>
                <a:spcPct val="100000"/>
              </a:lnSpc>
              <a:spcBef>
                <a:spcPts val="5"/>
              </a:spcBef>
            </a:pPr>
            <a:endParaRPr sz="1600">
              <a:cs typeface="Times New Roman"/>
            </a:endParaRPr>
          </a:p>
          <a:p>
            <a:pPr marL="250190" algn="ctr">
              <a:lnSpc>
                <a:spcPct val="100000"/>
              </a:lnSpc>
            </a:pPr>
            <a:r>
              <a:rPr sz="1600" spc="-95" dirty="0">
                <a:solidFill>
                  <a:srgbClr val="FFFFFF"/>
                </a:solidFill>
                <a:cs typeface="Arial"/>
              </a:rPr>
              <a:t>Image</a:t>
            </a:r>
            <a:r>
              <a:rPr sz="1600" spc="-110" dirty="0">
                <a:solidFill>
                  <a:srgbClr val="FFFFFF"/>
                </a:solidFill>
                <a:cs typeface="Arial"/>
              </a:rPr>
              <a:t> </a:t>
            </a:r>
            <a:r>
              <a:rPr sz="1600" spc="-60" dirty="0">
                <a:solidFill>
                  <a:srgbClr val="FFFFFF"/>
                </a:solidFill>
                <a:cs typeface="Arial"/>
              </a:rPr>
              <a:t>generation</a:t>
            </a:r>
            <a:endParaRPr sz="1600">
              <a:cs typeface="Arial"/>
            </a:endParaRPr>
          </a:p>
        </p:txBody>
      </p:sp>
      <p:sp>
        <p:nvSpPr>
          <p:cNvPr id="7" name="object 7"/>
          <p:cNvSpPr txBox="1"/>
          <p:nvPr/>
        </p:nvSpPr>
        <p:spPr>
          <a:xfrm>
            <a:off x="9374123" y="1016506"/>
            <a:ext cx="1945005" cy="756000"/>
          </a:xfrm>
          <a:prstGeom prst="rect">
            <a:avLst/>
          </a:prstGeom>
          <a:solidFill>
            <a:srgbClr val="5B9BD4"/>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204470" algn="ctr">
              <a:lnSpc>
                <a:spcPct val="100000"/>
              </a:lnSpc>
            </a:pPr>
            <a:r>
              <a:rPr sz="1600" spc="-130" dirty="0">
                <a:solidFill>
                  <a:srgbClr val="FFFFFF"/>
                </a:solidFill>
                <a:cs typeface="Arial"/>
              </a:rPr>
              <a:t>Speech</a:t>
            </a:r>
            <a:r>
              <a:rPr sz="1600" spc="-70" dirty="0">
                <a:solidFill>
                  <a:srgbClr val="FFFFFF"/>
                </a:solidFill>
                <a:cs typeface="Arial"/>
              </a:rPr>
              <a:t> </a:t>
            </a:r>
            <a:r>
              <a:rPr sz="1600" spc="-60" dirty="0">
                <a:solidFill>
                  <a:srgbClr val="FFFFFF"/>
                </a:solidFill>
                <a:cs typeface="Arial"/>
              </a:rPr>
              <a:t>generation</a:t>
            </a:r>
            <a:endParaRPr sz="1600">
              <a:cs typeface="Arial"/>
            </a:endParaRPr>
          </a:p>
        </p:txBody>
      </p:sp>
      <p:sp>
        <p:nvSpPr>
          <p:cNvPr id="8" name="object 8"/>
          <p:cNvSpPr txBox="1"/>
          <p:nvPr/>
        </p:nvSpPr>
        <p:spPr>
          <a:xfrm>
            <a:off x="838200" y="2075686"/>
            <a:ext cx="1945005" cy="756000"/>
          </a:xfrm>
          <a:prstGeom prst="rect">
            <a:avLst/>
          </a:prstGeom>
          <a:solidFill>
            <a:srgbClr val="5B9BD4"/>
          </a:solidFill>
          <a:ln w="12191">
            <a:solidFill>
              <a:srgbClr val="E7E6E6"/>
            </a:solidFill>
          </a:ln>
        </p:spPr>
        <p:txBody>
          <a:bodyPr vert="horz" wrap="square" lIns="0" tIns="0" rIns="0" bIns="0" rtlCol="0">
            <a:spAutoFit/>
          </a:bodyPr>
          <a:lstStyle/>
          <a:p>
            <a:pPr algn="ctr">
              <a:lnSpc>
                <a:spcPct val="100000"/>
              </a:lnSpc>
            </a:pPr>
            <a:endParaRPr sz="1600">
              <a:cs typeface="Times New Roman"/>
            </a:endParaRPr>
          </a:p>
          <a:p>
            <a:pPr marL="334010" algn="ctr">
              <a:lnSpc>
                <a:spcPct val="100000"/>
              </a:lnSpc>
            </a:pPr>
            <a:r>
              <a:rPr sz="1600" spc="-125" dirty="0">
                <a:solidFill>
                  <a:srgbClr val="FFFFFF"/>
                </a:solidFill>
                <a:cs typeface="Arial"/>
              </a:rPr>
              <a:t>Text</a:t>
            </a:r>
            <a:r>
              <a:rPr sz="1600" spc="-90" dirty="0">
                <a:solidFill>
                  <a:srgbClr val="FFFFFF"/>
                </a:solidFill>
                <a:cs typeface="Arial"/>
              </a:rPr>
              <a:t> </a:t>
            </a:r>
            <a:r>
              <a:rPr sz="1600" spc="-60" dirty="0">
                <a:solidFill>
                  <a:srgbClr val="FFFFFF"/>
                </a:solidFill>
                <a:cs typeface="Arial"/>
              </a:rPr>
              <a:t>generation</a:t>
            </a:r>
            <a:endParaRPr sz="1600">
              <a:cs typeface="Arial"/>
            </a:endParaRPr>
          </a:p>
        </p:txBody>
      </p:sp>
      <p:sp>
        <p:nvSpPr>
          <p:cNvPr id="9" name="object 9"/>
          <p:cNvSpPr txBox="1"/>
          <p:nvPr/>
        </p:nvSpPr>
        <p:spPr>
          <a:xfrm>
            <a:off x="2971800" y="2075688"/>
            <a:ext cx="1945005" cy="756000"/>
          </a:xfrm>
          <a:prstGeom prst="rect">
            <a:avLst/>
          </a:prstGeom>
          <a:solidFill>
            <a:srgbClr val="6FAC46"/>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510540" marR="455930" indent="-50800" algn="ctr">
              <a:lnSpc>
                <a:spcPct val="100000"/>
              </a:lnSpc>
            </a:pPr>
            <a:r>
              <a:rPr sz="1600" spc="-305" dirty="0">
                <a:solidFill>
                  <a:srgbClr val="FFFFFF"/>
                </a:solidFill>
                <a:cs typeface="Arial"/>
              </a:rPr>
              <a:t>C</a:t>
            </a:r>
            <a:r>
              <a:rPr sz="1600" spc="-140" dirty="0">
                <a:solidFill>
                  <a:srgbClr val="FFFFFF"/>
                </a:solidFill>
                <a:cs typeface="Arial"/>
              </a:rPr>
              <a:t>a</a:t>
            </a:r>
            <a:r>
              <a:rPr sz="1600" spc="80" dirty="0">
                <a:solidFill>
                  <a:srgbClr val="FFFFFF"/>
                </a:solidFill>
                <a:cs typeface="Arial"/>
              </a:rPr>
              <a:t>t</a:t>
            </a:r>
            <a:r>
              <a:rPr sz="1600" spc="-105" dirty="0">
                <a:solidFill>
                  <a:srgbClr val="FFFFFF"/>
                </a:solidFill>
                <a:cs typeface="Arial"/>
              </a:rPr>
              <a:t>e</a:t>
            </a:r>
            <a:r>
              <a:rPr sz="1600" spc="-150" dirty="0">
                <a:solidFill>
                  <a:srgbClr val="FFFFFF"/>
                </a:solidFill>
                <a:cs typeface="Arial"/>
              </a:rPr>
              <a:t>g</a:t>
            </a:r>
            <a:r>
              <a:rPr sz="1600" spc="-55" dirty="0">
                <a:solidFill>
                  <a:srgbClr val="FFFFFF"/>
                </a:solidFill>
                <a:cs typeface="Arial"/>
              </a:rPr>
              <a:t>o</a:t>
            </a:r>
            <a:r>
              <a:rPr sz="1600" spc="15" dirty="0">
                <a:solidFill>
                  <a:srgbClr val="FFFFFF"/>
                </a:solidFill>
                <a:cs typeface="Arial"/>
              </a:rPr>
              <a:t>r</a:t>
            </a:r>
            <a:r>
              <a:rPr sz="1600" spc="-45" dirty="0">
                <a:solidFill>
                  <a:srgbClr val="FFFFFF"/>
                </a:solidFill>
                <a:cs typeface="Arial"/>
              </a:rPr>
              <a:t>i</a:t>
            </a:r>
            <a:r>
              <a:rPr sz="1600" spc="-110" dirty="0">
                <a:solidFill>
                  <a:srgbClr val="FFFFFF"/>
                </a:solidFill>
                <a:cs typeface="Arial"/>
              </a:rPr>
              <a:t>z</a:t>
            </a:r>
            <a:r>
              <a:rPr sz="1600" spc="-10" dirty="0">
                <a:solidFill>
                  <a:srgbClr val="FFFFFF"/>
                </a:solidFill>
                <a:cs typeface="Arial"/>
              </a:rPr>
              <a:t>i</a:t>
            </a:r>
            <a:r>
              <a:rPr sz="1600" spc="-30" dirty="0">
                <a:solidFill>
                  <a:srgbClr val="FFFFFF"/>
                </a:solidFill>
                <a:cs typeface="Arial"/>
              </a:rPr>
              <a:t>n</a:t>
            </a:r>
            <a:r>
              <a:rPr sz="1600" spc="-95" dirty="0">
                <a:solidFill>
                  <a:srgbClr val="FFFFFF"/>
                </a:solidFill>
                <a:cs typeface="Arial"/>
              </a:rPr>
              <a:t>g  </a:t>
            </a:r>
            <a:r>
              <a:rPr sz="1600" spc="-70" dirty="0">
                <a:solidFill>
                  <a:srgbClr val="FFFFFF"/>
                </a:solidFill>
                <a:cs typeface="Arial"/>
              </a:rPr>
              <a:t>documents</a:t>
            </a:r>
            <a:endParaRPr sz="1600">
              <a:cs typeface="Arial"/>
            </a:endParaRPr>
          </a:p>
        </p:txBody>
      </p:sp>
      <p:sp>
        <p:nvSpPr>
          <p:cNvPr id="10" name="object 10"/>
          <p:cNvSpPr txBox="1"/>
          <p:nvPr/>
        </p:nvSpPr>
        <p:spPr>
          <a:xfrm>
            <a:off x="5105400" y="2075686"/>
            <a:ext cx="1945005" cy="756000"/>
          </a:xfrm>
          <a:prstGeom prst="rect">
            <a:avLst/>
          </a:prstGeom>
          <a:solidFill>
            <a:srgbClr val="EC7C30"/>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403860" algn="ctr">
              <a:lnSpc>
                <a:spcPct val="100000"/>
              </a:lnSpc>
            </a:pPr>
            <a:r>
              <a:rPr sz="1600" spc="-60" dirty="0">
                <a:solidFill>
                  <a:srgbClr val="FFFFFF"/>
                </a:solidFill>
                <a:cs typeface="Arial"/>
              </a:rPr>
              <a:t>Credit</a:t>
            </a:r>
            <a:r>
              <a:rPr sz="1600" spc="-80" dirty="0">
                <a:solidFill>
                  <a:srgbClr val="FFFFFF"/>
                </a:solidFill>
                <a:cs typeface="Arial"/>
              </a:rPr>
              <a:t> scoring</a:t>
            </a:r>
            <a:endParaRPr sz="1600">
              <a:cs typeface="Arial"/>
            </a:endParaRPr>
          </a:p>
        </p:txBody>
      </p:sp>
      <p:sp>
        <p:nvSpPr>
          <p:cNvPr id="11" name="object 11"/>
          <p:cNvSpPr txBox="1"/>
          <p:nvPr/>
        </p:nvSpPr>
        <p:spPr>
          <a:xfrm>
            <a:off x="7240523" y="2075686"/>
            <a:ext cx="1945005" cy="756000"/>
          </a:xfrm>
          <a:prstGeom prst="rect">
            <a:avLst/>
          </a:prstGeom>
          <a:solidFill>
            <a:srgbClr val="6FAC46"/>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238125" algn="ctr">
              <a:lnSpc>
                <a:spcPct val="100000"/>
              </a:lnSpc>
            </a:pPr>
            <a:r>
              <a:rPr sz="1600" spc="-55" dirty="0">
                <a:solidFill>
                  <a:srgbClr val="FFFFFF"/>
                </a:solidFill>
                <a:cs typeface="Arial"/>
              </a:rPr>
              <a:t>Medical</a:t>
            </a:r>
            <a:r>
              <a:rPr sz="1600" spc="-114" dirty="0">
                <a:solidFill>
                  <a:srgbClr val="FFFFFF"/>
                </a:solidFill>
                <a:cs typeface="Arial"/>
              </a:rPr>
              <a:t> </a:t>
            </a:r>
            <a:r>
              <a:rPr sz="1600" spc="-85" dirty="0">
                <a:solidFill>
                  <a:srgbClr val="FFFFFF"/>
                </a:solidFill>
                <a:cs typeface="Arial"/>
              </a:rPr>
              <a:t>diagnosis</a:t>
            </a:r>
            <a:endParaRPr sz="1600">
              <a:cs typeface="Arial"/>
            </a:endParaRPr>
          </a:p>
        </p:txBody>
      </p:sp>
      <p:sp>
        <p:nvSpPr>
          <p:cNvPr id="12" name="object 12"/>
          <p:cNvSpPr txBox="1"/>
          <p:nvPr/>
        </p:nvSpPr>
        <p:spPr>
          <a:xfrm>
            <a:off x="9374123" y="2075686"/>
            <a:ext cx="1945005" cy="756000"/>
          </a:xfrm>
          <a:prstGeom prst="rect">
            <a:avLst/>
          </a:prstGeom>
          <a:solidFill>
            <a:srgbClr val="6FAC46"/>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216535" algn="ctr">
              <a:lnSpc>
                <a:spcPct val="100000"/>
              </a:lnSpc>
            </a:pPr>
            <a:r>
              <a:rPr sz="1600" spc="-50" dirty="0">
                <a:solidFill>
                  <a:srgbClr val="FFFFFF"/>
                </a:solidFill>
                <a:cs typeface="Arial"/>
              </a:rPr>
              <a:t>Detection </a:t>
            </a:r>
            <a:r>
              <a:rPr sz="1600" spc="-10" dirty="0">
                <a:solidFill>
                  <a:srgbClr val="FFFFFF"/>
                </a:solidFill>
                <a:cs typeface="Arial"/>
              </a:rPr>
              <a:t>of</a:t>
            </a:r>
            <a:r>
              <a:rPr sz="1600" spc="-110" dirty="0">
                <a:solidFill>
                  <a:srgbClr val="FFFFFF"/>
                </a:solidFill>
                <a:cs typeface="Arial"/>
              </a:rPr>
              <a:t> </a:t>
            </a:r>
            <a:r>
              <a:rPr sz="1600" spc="-45" dirty="0">
                <a:solidFill>
                  <a:srgbClr val="FFFFFF"/>
                </a:solidFill>
                <a:cs typeface="Arial"/>
              </a:rPr>
              <a:t>fraud</a:t>
            </a:r>
            <a:endParaRPr sz="1600">
              <a:cs typeface="Arial"/>
            </a:endParaRPr>
          </a:p>
        </p:txBody>
      </p:sp>
      <p:sp>
        <p:nvSpPr>
          <p:cNvPr id="13" name="object 13"/>
          <p:cNvSpPr txBox="1"/>
          <p:nvPr/>
        </p:nvSpPr>
        <p:spPr>
          <a:xfrm>
            <a:off x="838200" y="3134865"/>
            <a:ext cx="1945005" cy="756000"/>
          </a:xfrm>
          <a:prstGeom prst="rect">
            <a:avLst/>
          </a:prstGeom>
          <a:solidFill>
            <a:srgbClr val="6FAC46"/>
          </a:solidFill>
          <a:ln w="12191">
            <a:solidFill>
              <a:srgbClr val="E7E6E6"/>
            </a:solidFill>
          </a:ln>
        </p:spPr>
        <p:txBody>
          <a:bodyPr vert="horz" wrap="square" lIns="0" tIns="0" rIns="0" bIns="0" rtlCol="0">
            <a:spAutoFit/>
          </a:bodyPr>
          <a:lstStyle/>
          <a:p>
            <a:pPr algn="ctr">
              <a:lnSpc>
                <a:spcPct val="100000"/>
              </a:lnSpc>
            </a:pPr>
            <a:endParaRPr sz="1600">
              <a:cs typeface="Times New Roman"/>
            </a:endParaRPr>
          </a:p>
          <a:p>
            <a:pPr marL="324485" algn="ctr">
              <a:lnSpc>
                <a:spcPct val="100000"/>
              </a:lnSpc>
            </a:pPr>
            <a:r>
              <a:rPr sz="1600" spc="-145" dirty="0">
                <a:solidFill>
                  <a:srgbClr val="FFFFFF"/>
                </a:solidFill>
                <a:cs typeface="Arial"/>
              </a:rPr>
              <a:t>Spam</a:t>
            </a:r>
            <a:r>
              <a:rPr sz="1600" spc="-105" dirty="0">
                <a:solidFill>
                  <a:srgbClr val="FFFFFF"/>
                </a:solidFill>
                <a:cs typeface="Arial"/>
              </a:rPr>
              <a:t> </a:t>
            </a:r>
            <a:r>
              <a:rPr sz="1600" spc="-35" dirty="0">
                <a:solidFill>
                  <a:srgbClr val="FFFFFF"/>
                </a:solidFill>
                <a:cs typeface="Arial"/>
              </a:rPr>
              <a:t>detection</a:t>
            </a:r>
            <a:endParaRPr sz="1600">
              <a:cs typeface="Arial"/>
            </a:endParaRPr>
          </a:p>
        </p:txBody>
      </p:sp>
      <p:sp>
        <p:nvSpPr>
          <p:cNvPr id="14" name="object 14"/>
          <p:cNvSpPr txBox="1"/>
          <p:nvPr/>
        </p:nvSpPr>
        <p:spPr>
          <a:xfrm>
            <a:off x="2971800" y="3134865"/>
            <a:ext cx="1945005" cy="756000"/>
          </a:xfrm>
          <a:prstGeom prst="rect">
            <a:avLst/>
          </a:prstGeom>
          <a:solidFill>
            <a:srgbClr val="EC7C30"/>
          </a:solidFill>
          <a:ln w="12192">
            <a:solidFill>
              <a:srgbClr val="E7E6E6"/>
            </a:solidFill>
          </a:ln>
        </p:spPr>
        <p:txBody>
          <a:bodyPr vert="horz" wrap="square" lIns="0" tIns="0" rIns="0" bIns="0" rtlCol="0">
            <a:spAutoFit/>
          </a:bodyPr>
          <a:lstStyle/>
          <a:p>
            <a:pPr marL="193675" algn="ctr">
              <a:lnSpc>
                <a:spcPts val="1360"/>
              </a:lnSpc>
            </a:pPr>
            <a:r>
              <a:rPr sz="1600" spc="-85" dirty="0">
                <a:solidFill>
                  <a:srgbClr val="FFFFFF"/>
                </a:solidFill>
                <a:cs typeface="Arial"/>
              </a:rPr>
              <a:t>Learning </a:t>
            </a:r>
            <a:r>
              <a:rPr sz="1600" spc="-70" dirty="0">
                <a:solidFill>
                  <a:srgbClr val="FFFFFF"/>
                </a:solidFill>
                <a:cs typeface="Arial"/>
              </a:rPr>
              <a:t>ranking</a:t>
            </a:r>
            <a:r>
              <a:rPr sz="1600" spc="-210" dirty="0">
                <a:solidFill>
                  <a:srgbClr val="FFFFFF"/>
                </a:solidFill>
                <a:cs typeface="Arial"/>
              </a:rPr>
              <a:t> </a:t>
            </a:r>
            <a:r>
              <a:rPr sz="1600" spc="-20" dirty="0">
                <a:solidFill>
                  <a:srgbClr val="FFFFFF"/>
                </a:solidFill>
                <a:cs typeface="Arial"/>
              </a:rPr>
              <a:t>in</a:t>
            </a:r>
            <a:endParaRPr sz="1600" dirty="0">
              <a:cs typeface="Arial"/>
            </a:endParaRPr>
          </a:p>
          <a:p>
            <a:pPr marL="196850" algn="ctr">
              <a:lnSpc>
                <a:spcPts val="1760"/>
              </a:lnSpc>
            </a:pPr>
            <a:r>
              <a:rPr sz="1600" spc="-30" dirty="0">
                <a:solidFill>
                  <a:srgbClr val="FFFFFF"/>
                </a:solidFill>
                <a:cs typeface="Arial"/>
              </a:rPr>
              <a:t>information</a:t>
            </a:r>
            <a:r>
              <a:rPr sz="1600" spc="-190" dirty="0">
                <a:solidFill>
                  <a:srgbClr val="FFFFFF"/>
                </a:solidFill>
                <a:cs typeface="Arial"/>
              </a:rPr>
              <a:t> </a:t>
            </a:r>
            <a:r>
              <a:rPr sz="1600" spc="-100" dirty="0">
                <a:solidFill>
                  <a:srgbClr val="FFFFFF"/>
                </a:solidFill>
                <a:cs typeface="Arial"/>
              </a:rPr>
              <a:t>search</a:t>
            </a:r>
            <a:endParaRPr sz="1600" dirty="0">
              <a:cs typeface="Arial"/>
            </a:endParaRPr>
          </a:p>
        </p:txBody>
      </p:sp>
      <p:sp>
        <p:nvSpPr>
          <p:cNvPr id="15" name="object 15"/>
          <p:cNvSpPr txBox="1"/>
          <p:nvPr/>
        </p:nvSpPr>
        <p:spPr>
          <a:xfrm>
            <a:off x="5105400" y="3134867"/>
            <a:ext cx="1945005" cy="756000"/>
          </a:xfrm>
          <a:prstGeom prst="rect">
            <a:avLst/>
          </a:prstGeom>
          <a:solidFill>
            <a:srgbClr val="6FAC46"/>
          </a:solidFill>
          <a:ln w="12192">
            <a:solidFill>
              <a:srgbClr val="E7E6E6"/>
            </a:solidFill>
          </a:ln>
        </p:spPr>
        <p:txBody>
          <a:bodyPr vert="horz" wrap="square" lIns="0" tIns="91440" rIns="0" bIns="0" rtlCol="0">
            <a:spAutoFit/>
          </a:bodyPr>
          <a:lstStyle/>
          <a:p>
            <a:pPr marL="554990" marR="541655" indent="27305" algn="ctr">
              <a:lnSpc>
                <a:spcPts val="1760"/>
              </a:lnSpc>
              <a:spcBef>
                <a:spcPts val="720"/>
              </a:spcBef>
            </a:pPr>
            <a:r>
              <a:rPr sz="1600" spc="-114" dirty="0">
                <a:solidFill>
                  <a:srgbClr val="FFFFFF"/>
                </a:solidFill>
                <a:cs typeface="Arial"/>
              </a:rPr>
              <a:t>Searching  </a:t>
            </a:r>
            <a:r>
              <a:rPr sz="1600" spc="-35" dirty="0">
                <a:solidFill>
                  <a:srgbClr val="FFFFFF"/>
                </a:solidFill>
                <a:cs typeface="Arial"/>
              </a:rPr>
              <a:t>potential  </a:t>
            </a:r>
            <a:r>
              <a:rPr sz="1600" spc="-145" dirty="0">
                <a:solidFill>
                  <a:srgbClr val="FFFFFF"/>
                </a:solidFill>
                <a:cs typeface="Arial"/>
              </a:rPr>
              <a:t>c</a:t>
            </a:r>
            <a:r>
              <a:rPr sz="1600" spc="-70" dirty="0">
                <a:solidFill>
                  <a:srgbClr val="FFFFFF"/>
                </a:solidFill>
                <a:cs typeface="Arial"/>
              </a:rPr>
              <a:t>u</a:t>
            </a:r>
            <a:r>
              <a:rPr sz="1600" spc="-204" dirty="0">
                <a:solidFill>
                  <a:srgbClr val="FFFFFF"/>
                </a:solidFill>
                <a:cs typeface="Arial"/>
              </a:rPr>
              <a:t>s</a:t>
            </a:r>
            <a:r>
              <a:rPr sz="1600" spc="70" dirty="0">
                <a:solidFill>
                  <a:srgbClr val="FFFFFF"/>
                </a:solidFill>
                <a:cs typeface="Arial"/>
              </a:rPr>
              <a:t>t</a:t>
            </a:r>
            <a:r>
              <a:rPr sz="1600" spc="-65" dirty="0">
                <a:solidFill>
                  <a:srgbClr val="FFFFFF"/>
                </a:solidFill>
                <a:cs typeface="Arial"/>
              </a:rPr>
              <a:t>o</a:t>
            </a:r>
            <a:r>
              <a:rPr sz="1600" spc="-75" dirty="0">
                <a:solidFill>
                  <a:srgbClr val="FFFFFF"/>
                </a:solidFill>
                <a:cs typeface="Arial"/>
              </a:rPr>
              <a:t>m</a:t>
            </a:r>
            <a:r>
              <a:rPr sz="1600" spc="-65" dirty="0">
                <a:solidFill>
                  <a:srgbClr val="FFFFFF"/>
                </a:solidFill>
                <a:cs typeface="Arial"/>
              </a:rPr>
              <a:t>e</a:t>
            </a:r>
            <a:r>
              <a:rPr sz="1600" spc="-75" dirty="0">
                <a:solidFill>
                  <a:srgbClr val="FFFFFF"/>
                </a:solidFill>
                <a:cs typeface="Arial"/>
              </a:rPr>
              <a:t>r</a:t>
            </a:r>
            <a:r>
              <a:rPr sz="1600" spc="-180" dirty="0">
                <a:solidFill>
                  <a:srgbClr val="FFFFFF"/>
                </a:solidFill>
                <a:cs typeface="Arial"/>
              </a:rPr>
              <a:t>s</a:t>
            </a:r>
            <a:endParaRPr sz="1600">
              <a:cs typeface="Arial"/>
            </a:endParaRPr>
          </a:p>
        </p:txBody>
      </p:sp>
      <p:sp>
        <p:nvSpPr>
          <p:cNvPr id="16" name="object 16"/>
          <p:cNvSpPr txBox="1"/>
          <p:nvPr/>
        </p:nvSpPr>
        <p:spPr>
          <a:xfrm>
            <a:off x="7240523" y="3134865"/>
            <a:ext cx="1945005" cy="756000"/>
          </a:xfrm>
          <a:prstGeom prst="rect">
            <a:avLst/>
          </a:prstGeom>
          <a:solidFill>
            <a:srgbClr val="6FAC46"/>
          </a:solidFill>
          <a:ln w="12192">
            <a:solidFill>
              <a:srgbClr val="E7E6E6"/>
            </a:solidFill>
          </a:ln>
        </p:spPr>
        <p:txBody>
          <a:bodyPr vert="horz" wrap="square" lIns="0" tIns="1905" rIns="0" bIns="0" rtlCol="0">
            <a:spAutoFit/>
          </a:bodyPr>
          <a:lstStyle/>
          <a:p>
            <a:pPr algn="ctr">
              <a:lnSpc>
                <a:spcPct val="100000"/>
              </a:lnSpc>
              <a:spcBef>
                <a:spcPts val="15"/>
              </a:spcBef>
            </a:pPr>
            <a:endParaRPr sz="1600">
              <a:cs typeface="Times New Roman"/>
            </a:endParaRPr>
          </a:p>
          <a:p>
            <a:pPr marL="797560" marR="139065" indent="-650875" algn="ctr">
              <a:lnSpc>
                <a:spcPct val="100000"/>
              </a:lnSpc>
            </a:pPr>
            <a:r>
              <a:rPr sz="1600" spc="-60" dirty="0">
                <a:solidFill>
                  <a:srgbClr val="FFFFFF"/>
                </a:solidFill>
                <a:cs typeface="Arial"/>
              </a:rPr>
              <a:t>Predicting</a:t>
            </a:r>
            <a:r>
              <a:rPr sz="1600" spc="-155" dirty="0">
                <a:solidFill>
                  <a:srgbClr val="FFFFFF"/>
                </a:solidFill>
                <a:cs typeface="Arial"/>
              </a:rPr>
              <a:t> </a:t>
            </a:r>
            <a:r>
              <a:rPr sz="1600" spc="-65" dirty="0">
                <a:solidFill>
                  <a:srgbClr val="FFFFFF"/>
                </a:solidFill>
                <a:cs typeface="Arial"/>
              </a:rPr>
              <a:t>customer  </a:t>
            </a:r>
            <a:r>
              <a:rPr sz="1600" spc="-100" dirty="0">
                <a:solidFill>
                  <a:srgbClr val="FFFFFF"/>
                </a:solidFill>
                <a:cs typeface="Arial"/>
              </a:rPr>
              <a:t>care</a:t>
            </a:r>
            <a:endParaRPr sz="1600">
              <a:cs typeface="Arial"/>
            </a:endParaRPr>
          </a:p>
        </p:txBody>
      </p:sp>
      <p:sp>
        <p:nvSpPr>
          <p:cNvPr id="17" name="object 17"/>
          <p:cNvSpPr txBox="1"/>
          <p:nvPr/>
        </p:nvSpPr>
        <p:spPr>
          <a:xfrm>
            <a:off x="9374123" y="3134865"/>
            <a:ext cx="1945005" cy="756000"/>
          </a:xfrm>
          <a:prstGeom prst="rect">
            <a:avLst/>
          </a:prstGeom>
          <a:solidFill>
            <a:srgbClr val="FFC000"/>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291465" algn="ctr">
              <a:lnSpc>
                <a:spcPct val="100000"/>
              </a:lnSpc>
            </a:pPr>
            <a:r>
              <a:rPr sz="1600" spc="-80" dirty="0">
                <a:solidFill>
                  <a:srgbClr val="FFFFFF"/>
                </a:solidFill>
                <a:cs typeface="Arial"/>
              </a:rPr>
              <a:t>Decision-making</a:t>
            </a:r>
            <a:endParaRPr sz="1600">
              <a:cs typeface="Arial"/>
            </a:endParaRPr>
          </a:p>
        </p:txBody>
      </p:sp>
      <p:sp>
        <p:nvSpPr>
          <p:cNvPr id="18" name="object 18"/>
          <p:cNvSpPr txBox="1"/>
          <p:nvPr/>
        </p:nvSpPr>
        <p:spPr>
          <a:xfrm>
            <a:off x="838200" y="4195571"/>
            <a:ext cx="1945005" cy="756000"/>
          </a:xfrm>
          <a:prstGeom prst="rect">
            <a:avLst/>
          </a:prstGeom>
          <a:solidFill>
            <a:srgbClr val="EC7C30"/>
          </a:solidFill>
          <a:ln w="12191">
            <a:solidFill>
              <a:srgbClr val="E7E6E6"/>
            </a:solidFill>
          </a:ln>
        </p:spPr>
        <p:txBody>
          <a:bodyPr vert="horz" wrap="square" lIns="0" tIns="0" rIns="0" bIns="0" rtlCol="0">
            <a:spAutoFit/>
          </a:bodyPr>
          <a:lstStyle/>
          <a:p>
            <a:pPr marL="83820" algn="ctr">
              <a:lnSpc>
                <a:spcPts val="1875"/>
              </a:lnSpc>
            </a:pPr>
            <a:r>
              <a:rPr sz="1600" spc="-60" dirty="0">
                <a:solidFill>
                  <a:srgbClr val="FFFFFF"/>
                </a:solidFill>
                <a:cs typeface="Arial"/>
              </a:rPr>
              <a:t>Predicting </a:t>
            </a:r>
            <a:r>
              <a:rPr sz="1600" spc="-15" dirty="0">
                <a:solidFill>
                  <a:srgbClr val="FFFFFF"/>
                </a:solidFill>
                <a:cs typeface="Arial"/>
              </a:rPr>
              <a:t>time</a:t>
            </a:r>
            <a:r>
              <a:rPr sz="1600" spc="-160" dirty="0">
                <a:solidFill>
                  <a:srgbClr val="FFFFFF"/>
                </a:solidFill>
                <a:cs typeface="Arial"/>
              </a:rPr>
              <a:t> </a:t>
            </a:r>
            <a:r>
              <a:rPr sz="1600" spc="-90" dirty="0">
                <a:solidFill>
                  <a:srgbClr val="FFFFFF"/>
                </a:solidFill>
                <a:cs typeface="Arial"/>
              </a:rPr>
              <a:t>series</a:t>
            </a:r>
            <a:endParaRPr sz="1600">
              <a:cs typeface="Arial"/>
            </a:endParaRPr>
          </a:p>
        </p:txBody>
      </p:sp>
      <p:sp>
        <p:nvSpPr>
          <p:cNvPr id="19" name="object 19"/>
          <p:cNvSpPr txBox="1"/>
          <p:nvPr/>
        </p:nvSpPr>
        <p:spPr>
          <a:xfrm>
            <a:off x="2971800" y="4195571"/>
            <a:ext cx="1945005" cy="756000"/>
          </a:xfrm>
          <a:prstGeom prst="rect">
            <a:avLst/>
          </a:prstGeom>
          <a:solidFill>
            <a:srgbClr val="6FAC46"/>
          </a:solidFill>
          <a:ln w="12192">
            <a:solidFill>
              <a:srgbClr val="E7E6E6"/>
            </a:solidFill>
          </a:ln>
        </p:spPr>
        <p:txBody>
          <a:bodyPr vert="horz" wrap="square" lIns="0" tIns="0" rIns="0" bIns="0" rtlCol="0">
            <a:spAutoFit/>
          </a:bodyPr>
          <a:lstStyle/>
          <a:p>
            <a:pPr marL="154305" algn="ctr">
              <a:lnSpc>
                <a:spcPts val="1875"/>
              </a:lnSpc>
            </a:pPr>
            <a:r>
              <a:rPr sz="1600" spc="-85" dirty="0">
                <a:solidFill>
                  <a:srgbClr val="FFFFFF"/>
                </a:solidFill>
                <a:cs typeface="Arial"/>
              </a:rPr>
              <a:t>Gesture </a:t>
            </a:r>
            <a:r>
              <a:rPr sz="1600" spc="-45" dirty="0">
                <a:solidFill>
                  <a:srgbClr val="FFFFFF"/>
                </a:solidFill>
                <a:cs typeface="Arial"/>
              </a:rPr>
              <a:t>recognition</a:t>
            </a:r>
            <a:endParaRPr sz="1600">
              <a:cs typeface="Arial"/>
            </a:endParaRPr>
          </a:p>
        </p:txBody>
      </p:sp>
      <p:sp>
        <p:nvSpPr>
          <p:cNvPr id="20" name="object 20"/>
          <p:cNvSpPr txBox="1"/>
          <p:nvPr/>
        </p:nvSpPr>
        <p:spPr>
          <a:xfrm>
            <a:off x="5105400" y="4195571"/>
            <a:ext cx="1945005" cy="756000"/>
          </a:xfrm>
          <a:prstGeom prst="rect">
            <a:avLst/>
          </a:prstGeom>
          <a:solidFill>
            <a:srgbClr val="6FAC46"/>
          </a:solidFill>
          <a:ln w="12192">
            <a:solidFill>
              <a:srgbClr val="E7E6E6"/>
            </a:solidFill>
          </a:ln>
        </p:spPr>
        <p:txBody>
          <a:bodyPr vert="horz" wrap="square" lIns="0" tIns="0" rIns="0" bIns="0" rtlCol="0">
            <a:spAutoFit/>
          </a:bodyPr>
          <a:lstStyle/>
          <a:p>
            <a:pPr marL="227329" algn="ctr">
              <a:lnSpc>
                <a:spcPts val="1875"/>
              </a:lnSpc>
            </a:pPr>
            <a:r>
              <a:rPr sz="1600" spc="-95" dirty="0">
                <a:solidFill>
                  <a:srgbClr val="FFFFFF"/>
                </a:solidFill>
                <a:cs typeface="Arial"/>
              </a:rPr>
              <a:t>Image</a:t>
            </a:r>
            <a:r>
              <a:rPr sz="1600" spc="-114" dirty="0">
                <a:solidFill>
                  <a:srgbClr val="FFFFFF"/>
                </a:solidFill>
                <a:cs typeface="Arial"/>
              </a:rPr>
              <a:t> </a:t>
            </a:r>
            <a:r>
              <a:rPr sz="1600" spc="-45" dirty="0">
                <a:solidFill>
                  <a:srgbClr val="FFFFFF"/>
                </a:solidFill>
                <a:cs typeface="Arial"/>
              </a:rPr>
              <a:t>recognition</a:t>
            </a:r>
            <a:endParaRPr sz="1600">
              <a:cs typeface="Arial"/>
            </a:endParaRPr>
          </a:p>
        </p:txBody>
      </p:sp>
      <p:sp>
        <p:nvSpPr>
          <p:cNvPr id="21" name="object 21"/>
          <p:cNvSpPr txBox="1"/>
          <p:nvPr/>
        </p:nvSpPr>
        <p:spPr>
          <a:xfrm>
            <a:off x="7240523" y="4195569"/>
            <a:ext cx="1945005" cy="756000"/>
          </a:xfrm>
          <a:prstGeom prst="rect">
            <a:avLst/>
          </a:prstGeom>
          <a:solidFill>
            <a:srgbClr val="6FAC46"/>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181610" algn="ctr">
              <a:lnSpc>
                <a:spcPct val="100000"/>
              </a:lnSpc>
            </a:pPr>
            <a:r>
              <a:rPr sz="1600" spc="-130" dirty="0">
                <a:solidFill>
                  <a:srgbClr val="FFFFFF"/>
                </a:solidFill>
                <a:cs typeface="Arial"/>
              </a:rPr>
              <a:t>Speech</a:t>
            </a:r>
            <a:r>
              <a:rPr sz="1600" spc="-75" dirty="0">
                <a:solidFill>
                  <a:srgbClr val="FFFFFF"/>
                </a:solidFill>
                <a:cs typeface="Arial"/>
              </a:rPr>
              <a:t> </a:t>
            </a:r>
            <a:r>
              <a:rPr sz="1600" spc="-45" dirty="0">
                <a:solidFill>
                  <a:srgbClr val="FFFFFF"/>
                </a:solidFill>
                <a:cs typeface="Arial"/>
              </a:rPr>
              <a:t>recognition</a:t>
            </a:r>
            <a:endParaRPr sz="1600">
              <a:cs typeface="Arial"/>
            </a:endParaRPr>
          </a:p>
        </p:txBody>
      </p:sp>
      <p:sp>
        <p:nvSpPr>
          <p:cNvPr id="22" name="object 22"/>
          <p:cNvSpPr txBox="1"/>
          <p:nvPr/>
        </p:nvSpPr>
        <p:spPr>
          <a:xfrm>
            <a:off x="9374123" y="4195571"/>
            <a:ext cx="1945005" cy="756000"/>
          </a:xfrm>
          <a:prstGeom prst="rect">
            <a:avLst/>
          </a:prstGeom>
          <a:solidFill>
            <a:srgbClr val="6FAC46"/>
          </a:solidFill>
          <a:ln w="12192">
            <a:solidFill>
              <a:srgbClr val="E7E6E6"/>
            </a:solidFill>
          </a:ln>
        </p:spPr>
        <p:txBody>
          <a:bodyPr vert="horz" wrap="square" lIns="0" tIns="1270" rIns="0" bIns="0" rtlCol="0">
            <a:spAutoFit/>
          </a:bodyPr>
          <a:lstStyle/>
          <a:p>
            <a:pPr algn="ctr">
              <a:lnSpc>
                <a:spcPct val="100000"/>
              </a:lnSpc>
              <a:spcBef>
                <a:spcPts val="10"/>
              </a:spcBef>
            </a:pPr>
            <a:endParaRPr sz="1600">
              <a:cs typeface="Times New Roman"/>
            </a:endParaRPr>
          </a:p>
          <a:p>
            <a:pPr marL="474345" marR="375285" indent="-94615" algn="ctr">
              <a:lnSpc>
                <a:spcPts val="1800"/>
              </a:lnSpc>
            </a:pPr>
            <a:r>
              <a:rPr sz="1600" spc="-70" dirty="0">
                <a:solidFill>
                  <a:srgbClr val="FFFFFF"/>
                </a:solidFill>
                <a:cs typeface="Arial"/>
              </a:rPr>
              <a:t>Рecognition</a:t>
            </a:r>
            <a:r>
              <a:rPr sz="1600" spc="-175" dirty="0">
                <a:solidFill>
                  <a:srgbClr val="FFFFFF"/>
                </a:solidFill>
                <a:cs typeface="Arial"/>
              </a:rPr>
              <a:t> </a:t>
            </a:r>
            <a:r>
              <a:rPr sz="1600" spc="-10" dirty="0">
                <a:solidFill>
                  <a:srgbClr val="FFFFFF"/>
                </a:solidFill>
                <a:cs typeface="Arial"/>
              </a:rPr>
              <a:t>of  </a:t>
            </a:r>
            <a:r>
              <a:rPr sz="1600" spc="-40" dirty="0">
                <a:solidFill>
                  <a:srgbClr val="FFFFFF"/>
                </a:solidFill>
                <a:cs typeface="Arial"/>
              </a:rPr>
              <a:t>handwriting</a:t>
            </a:r>
            <a:endParaRPr sz="1600">
              <a:cs typeface="Arial"/>
            </a:endParaRPr>
          </a:p>
        </p:txBody>
      </p:sp>
      <p:sp>
        <p:nvSpPr>
          <p:cNvPr id="23" name="object 23"/>
          <p:cNvSpPr txBox="1"/>
          <p:nvPr/>
        </p:nvSpPr>
        <p:spPr>
          <a:xfrm>
            <a:off x="838200" y="5254750"/>
            <a:ext cx="1945005" cy="756000"/>
          </a:xfrm>
          <a:prstGeom prst="rect">
            <a:avLst/>
          </a:prstGeom>
          <a:solidFill>
            <a:srgbClr val="6FAC46"/>
          </a:solidFill>
          <a:ln w="12191">
            <a:solidFill>
              <a:srgbClr val="E7E6E6"/>
            </a:solidFill>
          </a:ln>
        </p:spPr>
        <p:txBody>
          <a:bodyPr vert="horz" wrap="square" lIns="0" tIns="90805" rIns="0" bIns="0" rtlCol="0">
            <a:spAutoFit/>
          </a:bodyPr>
          <a:lstStyle/>
          <a:p>
            <a:pPr marL="330835" marR="320040" indent="50165" algn="ctr">
              <a:lnSpc>
                <a:spcPts val="1760"/>
              </a:lnSpc>
              <a:spcBef>
                <a:spcPts val="715"/>
              </a:spcBef>
            </a:pPr>
            <a:r>
              <a:rPr sz="1600" spc="-75" dirty="0">
                <a:solidFill>
                  <a:srgbClr val="FFFFFF"/>
                </a:solidFill>
                <a:cs typeface="Arial"/>
              </a:rPr>
              <a:t>Recognition </a:t>
            </a:r>
            <a:r>
              <a:rPr sz="1600" spc="-10" dirty="0">
                <a:solidFill>
                  <a:srgbClr val="FFFFFF"/>
                </a:solidFill>
                <a:cs typeface="Arial"/>
              </a:rPr>
              <a:t>of  </a:t>
            </a:r>
            <a:r>
              <a:rPr sz="1600" spc="-85" dirty="0">
                <a:solidFill>
                  <a:srgbClr val="FFFFFF"/>
                </a:solidFill>
                <a:cs typeface="Arial"/>
              </a:rPr>
              <a:t>physical</a:t>
            </a:r>
            <a:r>
              <a:rPr sz="1600" spc="-204" dirty="0">
                <a:solidFill>
                  <a:srgbClr val="FFFFFF"/>
                </a:solidFill>
                <a:cs typeface="Arial"/>
              </a:rPr>
              <a:t> </a:t>
            </a:r>
            <a:r>
              <a:rPr sz="1600" spc="-30" dirty="0">
                <a:solidFill>
                  <a:srgbClr val="FFFFFF"/>
                </a:solidFill>
                <a:cs typeface="Arial"/>
              </a:rPr>
              <a:t>activity</a:t>
            </a:r>
            <a:endParaRPr sz="1600">
              <a:cs typeface="Arial"/>
            </a:endParaRPr>
          </a:p>
        </p:txBody>
      </p:sp>
      <p:sp>
        <p:nvSpPr>
          <p:cNvPr id="24" name="object 24"/>
          <p:cNvSpPr txBox="1"/>
          <p:nvPr/>
        </p:nvSpPr>
        <p:spPr>
          <a:xfrm>
            <a:off x="2971800" y="5254750"/>
            <a:ext cx="1945005" cy="756000"/>
          </a:xfrm>
          <a:prstGeom prst="rect">
            <a:avLst/>
          </a:prstGeom>
          <a:solidFill>
            <a:srgbClr val="6FAC46"/>
          </a:solidFill>
          <a:ln w="12192">
            <a:solidFill>
              <a:srgbClr val="E7E6E6"/>
            </a:solidFill>
          </a:ln>
        </p:spPr>
        <p:txBody>
          <a:bodyPr vert="horz" wrap="square" lIns="0" tIns="1270" rIns="0" bIns="0" rtlCol="0">
            <a:spAutoFit/>
          </a:bodyPr>
          <a:lstStyle/>
          <a:p>
            <a:pPr algn="ctr">
              <a:lnSpc>
                <a:spcPct val="100000"/>
              </a:lnSpc>
              <a:spcBef>
                <a:spcPts val="10"/>
              </a:spcBef>
            </a:pPr>
            <a:endParaRPr sz="1600">
              <a:cs typeface="Times New Roman"/>
            </a:endParaRPr>
          </a:p>
          <a:p>
            <a:pPr marL="111125" algn="ctr">
              <a:lnSpc>
                <a:spcPct val="100000"/>
              </a:lnSpc>
            </a:pPr>
            <a:r>
              <a:rPr sz="1600" spc="-105" dirty="0">
                <a:solidFill>
                  <a:srgbClr val="FFFFFF"/>
                </a:solidFill>
                <a:cs typeface="Arial"/>
              </a:rPr>
              <a:t>Technical </a:t>
            </a:r>
            <a:r>
              <a:rPr sz="1600" spc="-75" dirty="0">
                <a:solidFill>
                  <a:srgbClr val="FFFFFF"/>
                </a:solidFill>
                <a:cs typeface="Arial"/>
              </a:rPr>
              <a:t>diagnostics</a:t>
            </a:r>
            <a:endParaRPr sz="1600">
              <a:cs typeface="Arial"/>
            </a:endParaRPr>
          </a:p>
        </p:txBody>
      </p:sp>
      <p:sp>
        <p:nvSpPr>
          <p:cNvPr id="25" name="object 25"/>
          <p:cNvSpPr txBox="1"/>
          <p:nvPr/>
        </p:nvSpPr>
        <p:spPr>
          <a:xfrm>
            <a:off x="5105400" y="5254750"/>
            <a:ext cx="1945005" cy="756000"/>
          </a:xfrm>
          <a:prstGeom prst="rect">
            <a:avLst/>
          </a:prstGeom>
          <a:solidFill>
            <a:srgbClr val="6FAC46"/>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114300" algn="ctr">
              <a:lnSpc>
                <a:spcPct val="100000"/>
              </a:lnSpc>
            </a:pPr>
            <a:r>
              <a:rPr sz="1600" spc="-80" dirty="0">
                <a:solidFill>
                  <a:srgbClr val="FFFFFF"/>
                </a:solidFill>
                <a:cs typeface="Arial"/>
              </a:rPr>
              <a:t>Financial</a:t>
            </a:r>
            <a:r>
              <a:rPr sz="1600" spc="-135" dirty="0">
                <a:solidFill>
                  <a:srgbClr val="FFFFFF"/>
                </a:solidFill>
                <a:cs typeface="Arial"/>
              </a:rPr>
              <a:t> </a:t>
            </a:r>
            <a:r>
              <a:rPr sz="1600" spc="-65" dirty="0">
                <a:solidFill>
                  <a:srgbClr val="FFFFFF"/>
                </a:solidFill>
                <a:cs typeface="Arial"/>
              </a:rPr>
              <a:t>supervision</a:t>
            </a:r>
            <a:endParaRPr sz="1600">
              <a:cs typeface="Arial"/>
            </a:endParaRPr>
          </a:p>
        </p:txBody>
      </p:sp>
      <p:sp>
        <p:nvSpPr>
          <p:cNvPr id="26" name="object 26"/>
          <p:cNvSpPr txBox="1"/>
          <p:nvPr/>
        </p:nvSpPr>
        <p:spPr>
          <a:xfrm>
            <a:off x="7240523" y="5254750"/>
            <a:ext cx="1945005" cy="756000"/>
          </a:xfrm>
          <a:prstGeom prst="rect">
            <a:avLst/>
          </a:prstGeom>
          <a:solidFill>
            <a:srgbClr val="6F2F9F"/>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216535" algn="ctr">
              <a:lnSpc>
                <a:spcPct val="100000"/>
              </a:lnSpc>
            </a:pPr>
            <a:r>
              <a:rPr sz="1600" spc="-70" dirty="0">
                <a:solidFill>
                  <a:srgbClr val="FFFFFF"/>
                </a:solidFill>
                <a:cs typeface="Arial"/>
              </a:rPr>
              <a:t>Chemoinformatics</a:t>
            </a:r>
            <a:endParaRPr sz="1600">
              <a:cs typeface="Arial"/>
            </a:endParaRPr>
          </a:p>
        </p:txBody>
      </p:sp>
      <p:sp>
        <p:nvSpPr>
          <p:cNvPr id="27" name="object 27"/>
          <p:cNvSpPr/>
          <p:nvPr/>
        </p:nvSpPr>
        <p:spPr>
          <a:xfrm>
            <a:off x="9374123" y="5254751"/>
            <a:ext cx="1945005" cy="756000"/>
          </a:xfrm>
          <a:custGeom>
            <a:avLst/>
            <a:gdLst/>
            <a:ahLst/>
            <a:cxnLst/>
            <a:rect l="l" t="t" r="r" b="b"/>
            <a:pathLst>
              <a:path w="1945004" h="864235">
                <a:moveTo>
                  <a:pt x="0" y="0"/>
                </a:moveTo>
                <a:lnTo>
                  <a:pt x="1944624" y="0"/>
                </a:lnTo>
                <a:lnTo>
                  <a:pt x="1944624" y="864108"/>
                </a:lnTo>
                <a:lnTo>
                  <a:pt x="0" y="864108"/>
                </a:lnTo>
                <a:lnTo>
                  <a:pt x="0" y="0"/>
                </a:lnTo>
                <a:close/>
              </a:path>
            </a:pathLst>
          </a:custGeom>
          <a:ln w="15240">
            <a:solidFill>
              <a:srgbClr val="000000"/>
            </a:solidFill>
          </a:ln>
        </p:spPr>
        <p:txBody>
          <a:bodyPr wrap="square" lIns="0" tIns="0" rIns="0" bIns="0" rtlCol="0"/>
          <a:lstStyle/>
          <a:p>
            <a:pPr algn="ct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2180" y="1415573"/>
            <a:ext cx="4788422" cy="187510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144675" y="1091126"/>
            <a:ext cx="5615833" cy="260142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47472" y="4051033"/>
            <a:ext cx="11695174" cy="2040030"/>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15796" y="661908"/>
            <a:ext cx="9626489" cy="557734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04516" y="662940"/>
            <a:ext cx="6729039" cy="545287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07591" y="701040"/>
            <a:ext cx="9723120" cy="545134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833" y="0"/>
            <a:ext cx="7820025" cy="696595"/>
          </a:xfrm>
          <a:prstGeom prst="rect">
            <a:avLst/>
          </a:prstGeom>
        </p:spPr>
        <p:txBody>
          <a:bodyPr vert="horz" wrap="square" lIns="0" tIns="12700" rIns="0" bIns="0" rtlCol="0">
            <a:spAutoFit/>
          </a:bodyPr>
          <a:lstStyle/>
          <a:p>
            <a:pPr marL="12700">
              <a:lnSpc>
                <a:spcPct val="100000"/>
              </a:lnSpc>
              <a:spcBef>
                <a:spcPts val="100"/>
              </a:spcBef>
            </a:pPr>
            <a:r>
              <a:rPr sz="4400" spc="-280" dirty="0"/>
              <a:t>ML </a:t>
            </a:r>
            <a:r>
              <a:rPr sz="4400" spc="-145" dirty="0"/>
              <a:t>application. </a:t>
            </a:r>
            <a:r>
              <a:rPr sz="4400" spc="-220" dirty="0"/>
              <a:t>Generative</a:t>
            </a:r>
            <a:r>
              <a:rPr sz="4400" spc="-305" dirty="0"/>
              <a:t> </a:t>
            </a:r>
            <a:r>
              <a:rPr sz="4400" spc="-215" dirty="0"/>
              <a:t>models</a:t>
            </a:r>
            <a:endParaRPr sz="4400"/>
          </a:p>
        </p:txBody>
      </p:sp>
      <p:sp>
        <p:nvSpPr>
          <p:cNvPr id="3" name="object 3"/>
          <p:cNvSpPr/>
          <p:nvPr/>
        </p:nvSpPr>
        <p:spPr>
          <a:xfrm>
            <a:off x="1615440" y="879347"/>
            <a:ext cx="8961119" cy="53705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62911" y="705612"/>
            <a:ext cx="8261603" cy="546506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00" y="0"/>
            <a:ext cx="6272530" cy="696595"/>
          </a:xfrm>
          <a:prstGeom prst="rect">
            <a:avLst/>
          </a:prstGeom>
        </p:spPr>
        <p:txBody>
          <a:bodyPr vert="horz" wrap="square" lIns="0" tIns="12700" rIns="0" bIns="0" rtlCol="0">
            <a:spAutoFit/>
          </a:bodyPr>
          <a:lstStyle/>
          <a:p>
            <a:pPr marL="12700">
              <a:lnSpc>
                <a:spcPct val="100000"/>
              </a:lnSpc>
              <a:spcBef>
                <a:spcPts val="100"/>
              </a:spcBef>
            </a:pPr>
            <a:r>
              <a:rPr sz="4400" spc="-280" dirty="0"/>
              <a:t>ML </a:t>
            </a:r>
            <a:r>
              <a:rPr sz="4400" spc="-145" dirty="0"/>
              <a:t>application.</a:t>
            </a:r>
            <a:r>
              <a:rPr sz="4400" spc="-210" dirty="0"/>
              <a:t> </a:t>
            </a:r>
            <a:r>
              <a:rPr sz="4400" spc="-185" dirty="0"/>
              <a:t>Colorization</a:t>
            </a:r>
            <a:endParaRPr sz="4400"/>
          </a:p>
        </p:txBody>
      </p:sp>
      <p:sp>
        <p:nvSpPr>
          <p:cNvPr id="3" name="object 3"/>
          <p:cNvSpPr/>
          <p:nvPr/>
        </p:nvSpPr>
        <p:spPr>
          <a:xfrm>
            <a:off x="3314700" y="902208"/>
            <a:ext cx="5312664" cy="53126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926" y="0"/>
            <a:ext cx="5675630" cy="696595"/>
          </a:xfrm>
          <a:prstGeom prst="rect">
            <a:avLst/>
          </a:prstGeom>
        </p:spPr>
        <p:txBody>
          <a:bodyPr vert="horz" wrap="square" lIns="0" tIns="12700" rIns="0" bIns="0" rtlCol="0">
            <a:spAutoFit/>
          </a:bodyPr>
          <a:lstStyle/>
          <a:p>
            <a:pPr marL="12700">
              <a:lnSpc>
                <a:spcPct val="100000"/>
              </a:lnSpc>
              <a:spcBef>
                <a:spcPts val="100"/>
              </a:spcBef>
            </a:pPr>
            <a:r>
              <a:rPr sz="4400" spc="-280" dirty="0"/>
              <a:t>ML </a:t>
            </a:r>
            <a:r>
              <a:rPr sz="4400" spc="-175" dirty="0"/>
              <a:t>applications.</a:t>
            </a:r>
            <a:r>
              <a:rPr sz="4400" spc="-200" dirty="0"/>
              <a:t> </a:t>
            </a:r>
            <a:r>
              <a:rPr sz="4400" spc="-250" dirty="0"/>
              <a:t>Labeling</a:t>
            </a:r>
            <a:endParaRPr sz="4400"/>
          </a:p>
        </p:txBody>
      </p:sp>
      <p:sp>
        <p:nvSpPr>
          <p:cNvPr id="3" name="object 3"/>
          <p:cNvSpPr/>
          <p:nvPr/>
        </p:nvSpPr>
        <p:spPr>
          <a:xfrm>
            <a:off x="931163" y="879347"/>
            <a:ext cx="9614916" cy="55354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ÐÐ°ÑÑÐ¸Ð½ÐºÐ¸ Ð¿Ð¾ Ð·Ð°Ð¿ÑÐ¾ÑÑ transport">
            <a:extLst>
              <a:ext uri="{FF2B5EF4-FFF2-40B4-BE49-F238E27FC236}">
                <a16:creationId xmlns:a16="http://schemas.microsoft.com/office/drawing/2014/main" id="{AD445DFB-CD1C-4F76-92DD-CF5B80072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60" y="2061418"/>
            <a:ext cx="10715064" cy="4478896"/>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4E6A8AA6-7713-4ED5-8054-63BD91B50933}"/>
              </a:ext>
            </a:extLst>
          </p:cNvPr>
          <p:cNvSpPr>
            <a:spLocks noGrp="1"/>
          </p:cNvSpPr>
          <p:nvPr>
            <p:ph type="title"/>
          </p:nvPr>
        </p:nvSpPr>
        <p:spPr>
          <a:xfrm>
            <a:off x="301518" y="11683"/>
            <a:ext cx="11588963" cy="492443"/>
          </a:xfrm>
        </p:spPr>
        <p:txBody>
          <a:bodyPr/>
          <a:lstStyle/>
          <a:p>
            <a:r>
              <a:rPr lang="en-US" dirty="0"/>
              <a:t>Transport systems</a:t>
            </a:r>
            <a:endParaRPr lang="ru-RU" dirty="0"/>
          </a:p>
        </p:txBody>
      </p:sp>
      <p:sp>
        <p:nvSpPr>
          <p:cNvPr id="3" name="Объект 2">
            <a:extLst>
              <a:ext uri="{FF2B5EF4-FFF2-40B4-BE49-F238E27FC236}">
                <a16:creationId xmlns:a16="http://schemas.microsoft.com/office/drawing/2014/main" id="{D70E7629-92EB-446E-8953-22E8A39392CC}"/>
              </a:ext>
            </a:extLst>
          </p:cNvPr>
          <p:cNvSpPr>
            <a:spLocks noGrp="1"/>
          </p:cNvSpPr>
          <p:nvPr>
            <p:ph idx="1"/>
          </p:nvPr>
        </p:nvSpPr>
        <p:spPr>
          <a:xfrm>
            <a:off x="838200" y="1825625"/>
            <a:ext cx="4666129" cy="1107996"/>
          </a:xfrm>
        </p:spPr>
        <p:txBody>
          <a:bodyPr/>
          <a:lstStyle/>
          <a:p>
            <a:r>
              <a:rPr lang="en-US" dirty="0"/>
              <a:t>Route planning</a:t>
            </a:r>
          </a:p>
          <a:p>
            <a:r>
              <a:rPr lang="en-US" dirty="0"/>
              <a:t>Logistic control</a:t>
            </a:r>
          </a:p>
          <a:p>
            <a:r>
              <a:rPr lang="en-US" dirty="0"/>
              <a:t>Robotization</a:t>
            </a:r>
            <a:endParaRPr lang="ru-RU" dirty="0"/>
          </a:p>
        </p:txBody>
      </p:sp>
    </p:spTree>
    <p:extLst>
      <p:ext uri="{BB962C8B-B14F-4D97-AF65-F5344CB8AC3E}">
        <p14:creationId xmlns:p14="http://schemas.microsoft.com/office/powerpoint/2010/main" val="1323239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2813" y="0"/>
            <a:ext cx="2698750" cy="696595"/>
          </a:xfrm>
          <a:prstGeom prst="rect">
            <a:avLst/>
          </a:prstGeom>
        </p:spPr>
        <p:txBody>
          <a:bodyPr vert="horz" wrap="square" lIns="0" tIns="12700" rIns="0" bIns="0" rtlCol="0">
            <a:spAutoFit/>
          </a:bodyPr>
          <a:lstStyle/>
          <a:p>
            <a:pPr marL="12700">
              <a:lnSpc>
                <a:spcPct val="100000"/>
              </a:lnSpc>
              <a:spcBef>
                <a:spcPts val="100"/>
              </a:spcBef>
            </a:pPr>
            <a:r>
              <a:rPr sz="4400" spc="-145" dirty="0"/>
              <a:t>Industry</a:t>
            </a:r>
            <a:r>
              <a:rPr sz="4400" spc="-325" dirty="0"/>
              <a:t> </a:t>
            </a:r>
            <a:r>
              <a:rPr sz="4400" spc="-195" dirty="0"/>
              <a:t>4.0</a:t>
            </a:r>
            <a:endParaRPr sz="4400"/>
          </a:p>
        </p:txBody>
      </p:sp>
      <p:sp>
        <p:nvSpPr>
          <p:cNvPr id="3" name="object 3"/>
          <p:cNvSpPr/>
          <p:nvPr/>
        </p:nvSpPr>
        <p:spPr>
          <a:xfrm>
            <a:off x="2561268" y="792480"/>
            <a:ext cx="7676963" cy="51636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1414A9-492E-44FA-B465-826B3BF4EF6E}"/>
              </a:ext>
            </a:extLst>
          </p:cNvPr>
          <p:cNvSpPr>
            <a:spLocks noGrp="1"/>
          </p:cNvSpPr>
          <p:nvPr>
            <p:ph type="title"/>
          </p:nvPr>
        </p:nvSpPr>
        <p:spPr>
          <a:xfrm>
            <a:off x="301518" y="11683"/>
            <a:ext cx="11588963" cy="492443"/>
          </a:xfrm>
        </p:spPr>
        <p:txBody>
          <a:bodyPr/>
          <a:lstStyle/>
          <a:p>
            <a:r>
              <a:rPr lang="en-US" dirty="0"/>
              <a:t>Energy</a:t>
            </a:r>
            <a:endParaRPr lang="ru-RU" dirty="0"/>
          </a:p>
        </p:txBody>
      </p:sp>
      <p:sp>
        <p:nvSpPr>
          <p:cNvPr id="3" name="Объект 2">
            <a:extLst>
              <a:ext uri="{FF2B5EF4-FFF2-40B4-BE49-F238E27FC236}">
                <a16:creationId xmlns:a16="http://schemas.microsoft.com/office/drawing/2014/main" id="{F3DFBB46-E044-4F92-9297-0C5DE20CC56B}"/>
              </a:ext>
            </a:extLst>
          </p:cNvPr>
          <p:cNvSpPr>
            <a:spLocks noGrp="1"/>
          </p:cNvSpPr>
          <p:nvPr>
            <p:ph idx="1"/>
          </p:nvPr>
        </p:nvSpPr>
        <p:spPr>
          <a:xfrm>
            <a:off x="497541" y="2918665"/>
            <a:ext cx="4755776" cy="1603375"/>
          </a:xfrm>
        </p:spPr>
        <p:txBody>
          <a:bodyPr>
            <a:normAutofit/>
          </a:bodyPr>
          <a:lstStyle/>
          <a:p>
            <a:r>
              <a:rPr lang="en-US" dirty="0"/>
              <a:t>Planning and management of production and distribution of energy</a:t>
            </a:r>
          </a:p>
          <a:p>
            <a:r>
              <a:rPr lang="en-US" dirty="0"/>
              <a:t>Consumption management</a:t>
            </a:r>
            <a:endParaRPr lang="ru-RU" dirty="0"/>
          </a:p>
        </p:txBody>
      </p:sp>
      <p:pic>
        <p:nvPicPr>
          <p:cNvPr id="5122" name="Picture 2" descr="ÐÐ°ÑÑÐ¸Ð½ÐºÐ¸ Ð¿Ð¾ Ð·Ð°Ð¿ÑÐ¾ÑÑ ÑÐ½ÐµÑÐ³ÐµÑÐ¸ÐºÐ°">
            <a:extLst>
              <a:ext uri="{FF2B5EF4-FFF2-40B4-BE49-F238E27FC236}">
                <a16:creationId xmlns:a16="http://schemas.microsoft.com/office/drawing/2014/main" id="{C72B934A-0C3D-4279-9506-E18906E81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462" y="1928065"/>
            <a:ext cx="6346032" cy="423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572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ÐÐ°ÑÑÐ¸Ð½ÐºÐ¸ Ð¿Ð¾ Ð·Ð°Ð¿ÑÐ¾ÑÑ Ð·Ð´ÑÐ°Ð²Ð¾Ð¾ÑÑÐ°Ð½ÐµÐ½Ð¸Ðµ">
            <a:extLst>
              <a:ext uri="{FF2B5EF4-FFF2-40B4-BE49-F238E27FC236}">
                <a16:creationId xmlns:a16="http://schemas.microsoft.com/office/drawing/2014/main" id="{E49262E2-BBA4-4BAB-A0F1-2CD78612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028" y="3442446"/>
            <a:ext cx="6166971" cy="3415553"/>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E520FE90-C20C-405A-9817-56E498891777}"/>
              </a:ext>
            </a:extLst>
          </p:cNvPr>
          <p:cNvSpPr>
            <a:spLocks noGrp="1"/>
          </p:cNvSpPr>
          <p:nvPr>
            <p:ph type="title"/>
          </p:nvPr>
        </p:nvSpPr>
        <p:spPr>
          <a:xfrm>
            <a:off x="301518" y="11683"/>
            <a:ext cx="11588963" cy="492443"/>
          </a:xfrm>
        </p:spPr>
        <p:txBody>
          <a:bodyPr/>
          <a:lstStyle/>
          <a:p>
            <a:r>
              <a:rPr lang="en-US" dirty="0"/>
              <a:t>Medical care</a:t>
            </a:r>
            <a:endParaRPr lang="ru-RU" dirty="0"/>
          </a:p>
        </p:txBody>
      </p:sp>
      <p:sp>
        <p:nvSpPr>
          <p:cNvPr id="3" name="Объект 2">
            <a:extLst>
              <a:ext uri="{FF2B5EF4-FFF2-40B4-BE49-F238E27FC236}">
                <a16:creationId xmlns:a16="http://schemas.microsoft.com/office/drawing/2014/main" id="{0DD983C1-1D7A-4790-A9BE-6380BDC60AAD}"/>
              </a:ext>
            </a:extLst>
          </p:cNvPr>
          <p:cNvSpPr>
            <a:spLocks noGrp="1"/>
          </p:cNvSpPr>
          <p:nvPr>
            <p:ph idx="1"/>
          </p:nvPr>
        </p:nvSpPr>
        <p:spPr>
          <a:xfrm>
            <a:off x="838200" y="1825625"/>
            <a:ext cx="10515600" cy="2215991"/>
          </a:xfrm>
        </p:spPr>
        <p:txBody>
          <a:bodyPr/>
          <a:lstStyle/>
          <a:p>
            <a:r>
              <a:rPr lang="en-US" dirty="0"/>
              <a:t>Automation of primary diagnostics</a:t>
            </a:r>
          </a:p>
          <a:p>
            <a:r>
              <a:rPr lang="en-US" dirty="0"/>
              <a:t>Decision making for diagnoses, treatment and follow-up</a:t>
            </a:r>
          </a:p>
          <a:p>
            <a:r>
              <a:rPr lang="en-US" dirty="0"/>
              <a:t>Medical data mining</a:t>
            </a:r>
          </a:p>
          <a:p>
            <a:r>
              <a:rPr lang="en-US" dirty="0"/>
              <a:t>Medical robots</a:t>
            </a:r>
          </a:p>
          <a:p>
            <a:r>
              <a:rPr lang="en-US" dirty="0"/>
              <a:t>Epidemic forecast</a:t>
            </a:r>
          </a:p>
          <a:p>
            <a:r>
              <a:rPr lang="en-US" dirty="0"/>
              <a:t>Genetic analysis</a:t>
            </a:r>
            <a:endParaRPr lang="ru-RU" dirty="0"/>
          </a:p>
        </p:txBody>
      </p:sp>
    </p:spTree>
    <p:extLst>
      <p:ext uri="{BB962C8B-B14F-4D97-AF65-F5344CB8AC3E}">
        <p14:creationId xmlns:p14="http://schemas.microsoft.com/office/powerpoint/2010/main" val="2935935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1941F6-09A2-4B6F-B1EB-EEF74EA6267D}"/>
              </a:ext>
            </a:extLst>
          </p:cNvPr>
          <p:cNvSpPr>
            <a:spLocks noGrp="1"/>
          </p:cNvSpPr>
          <p:nvPr>
            <p:ph type="title"/>
          </p:nvPr>
        </p:nvSpPr>
        <p:spPr>
          <a:xfrm>
            <a:off x="301518" y="11683"/>
            <a:ext cx="11588963" cy="492443"/>
          </a:xfrm>
        </p:spPr>
        <p:txBody>
          <a:bodyPr/>
          <a:lstStyle/>
          <a:p>
            <a:r>
              <a:rPr lang="en-US" dirty="0"/>
              <a:t>Financial services</a:t>
            </a:r>
            <a:endParaRPr lang="ru-RU" dirty="0"/>
          </a:p>
        </p:txBody>
      </p:sp>
      <p:sp>
        <p:nvSpPr>
          <p:cNvPr id="3" name="Объект 2">
            <a:extLst>
              <a:ext uri="{FF2B5EF4-FFF2-40B4-BE49-F238E27FC236}">
                <a16:creationId xmlns:a16="http://schemas.microsoft.com/office/drawing/2014/main" id="{3F1549B7-6603-4B00-BDFC-ECE3449F98B7}"/>
              </a:ext>
            </a:extLst>
          </p:cNvPr>
          <p:cNvSpPr>
            <a:spLocks noGrp="1"/>
          </p:cNvSpPr>
          <p:nvPr>
            <p:ph idx="1"/>
          </p:nvPr>
        </p:nvSpPr>
        <p:spPr>
          <a:xfrm>
            <a:off x="587188" y="2193177"/>
            <a:ext cx="6315635" cy="1846659"/>
          </a:xfrm>
        </p:spPr>
        <p:txBody>
          <a:bodyPr/>
          <a:lstStyle/>
          <a:p>
            <a:r>
              <a:rPr lang="en-US" dirty="0"/>
              <a:t>Forecasting</a:t>
            </a:r>
          </a:p>
          <a:p>
            <a:r>
              <a:rPr lang="en-US" dirty="0"/>
              <a:t>Antifraud</a:t>
            </a:r>
          </a:p>
          <a:p>
            <a:r>
              <a:rPr lang="en-US" dirty="0"/>
              <a:t>Credit scoring</a:t>
            </a:r>
          </a:p>
          <a:p>
            <a:r>
              <a:rPr lang="en-US" dirty="0"/>
              <a:t>Management of risks</a:t>
            </a:r>
          </a:p>
          <a:p>
            <a:r>
              <a:rPr lang="en-US" dirty="0"/>
              <a:t>Professional bank assistants</a:t>
            </a:r>
            <a:endParaRPr lang="ru-RU" dirty="0"/>
          </a:p>
        </p:txBody>
      </p:sp>
      <p:pic>
        <p:nvPicPr>
          <p:cNvPr id="4" name="Рисунок 3">
            <a:extLst>
              <a:ext uri="{FF2B5EF4-FFF2-40B4-BE49-F238E27FC236}">
                <a16:creationId xmlns:a16="http://schemas.microsoft.com/office/drawing/2014/main" id="{2DA6CC7A-6E6B-48BD-A706-B1BB4CFB5243}"/>
              </a:ext>
            </a:extLst>
          </p:cNvPr>
          <p:cNvPicPr>
            <a:picLocks noChangeAspect="1"/>
          </p:cNvPicPr>
          <p:nvPr/>
        </p:nvPicPr>
        <p:blipFill>
          <a:blip r:embed="rId2"/>
          <a:stretch>
            <a:fillRect/>
          </a:stretch>
        </p:blipFill>
        <p:spPr>
          <a:xfrm>
            <a:off x="6364942" y="2162697"/>
            <a:ext cx="5683624" cy="3153373"/>
          </a:xfrm>
          <a:prstGeom prst="rect">
            <a:avLst/>
          </a:prstGeom>
        </p:spPr>
      </p:pic>
    </p:spTree>
    <p:extLst>
      <p:ext uri="{BB962C8B-B14F-4D97-AF65-F5344CB8AC3E}">
        <p14:creationId xmlns:p14="http://schemas.microsoft.com/office/powerpoint/2010/main" val="1790213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84A069-44CC-4948-97B9-0BF154768937}"/>
              </a:ext>
            </a:extLst>
          </p:cNvPr>
          <p:cNvSpPr>
            <a:spLocks noGrp="1"/>
          </p:cNvSpPr>
          <p:nvPr>
            <p:ph type="title"/>
          </p:nvPr>
        </p:nvSpPr>
        <p:spPr>
          <a:xfrm>
            <a:off x="301518" y="11683"/>
            <a:ext cx="11588963" cy="492443"/>
          </a:xfrm>
        </p:spPr>
        <p:txBody>
          <a:bodyPr/>
          <a:lstStyle/>
          <a:p>
            <a:r>
              <a:rPr lang="en-US" dirty="0"/>
              <a:t>E-commerce</a:t>
            </a:r>
            <a:endParaRPr lang="ru-RU" dirty="0"/>
          </a:p>
        </p:txBody>
      </p:sp>
      <p:sp>
        <p:nvSpPr>
          <p:cNvPr id="3" name="Объект 2">
            <a:extLst>
              <a:ext uri="{FF2B5EF4-FFF2-40B4-BE49-F238E27FC236}">
                <a16:creationId xmlns:a16="http://schemas.microsoft.com/office/drawing/2014/main" id="{9D283B61-299E-4EE1-B37D-9FAE03C8DBF3}"/>
              </a:ext>
            </a:extLst>
          </p:cNvPr>
          <p:cNvSpPr>
            <a:spLocks noGrp="1"/>
          </p:cNvSpPr>
          <p:nvPr>
            <p:ph idx="1"/>
          </p:nvPr>
        </p:nvSpPr>
        <p:spPr>
          <a:xfrm>
            <a:off x="623047" y="2901389"/>
            <a:ext cx="6261847" cy="1477328"/>
          </a:xfrm>
        </p:spPr>
        <p:txBody>
          <a:bodyPr/>
          <a:lstStyle/>
          <a:p>
            <a:r>
              <a:rPr lang="en-US" dirty="0"/>
              <a:t>Demand forecasting</a:t>
            </a:r>
          </a:p>
          <a:p>
            <a:r>
              <a:rPr lang="en-US" dirty="0"/>
              <a:t>Demand management and recommendation systems</a:t>
            </a:r>
          </a:p>
          <a:p>
            <a:r>
              <a:rPr lang="en-US" dirty="0"/>
              <a:t>Logistics</a:t>
            </a:r>
            <a:endParaRPr lang="ru-RU" dirty="0"/>
          </a:p>
        </p:txBody>
      </p:sp>
      <p:pic>
        <p:nvPicPr>
          <p:cNvPr id="7170" name="Picture 2" descr="ÐÐ°ÑÑÐ¸Ð½ÐºÐ¸ Ð¿Ð¾ Ð·Ð°Ð¿ÑÐ¾ÑÑ ÑÐ¾ÑÐ³Ð¾Ð²Ð»Ñ">
            <a:extLst>
              <a:ext uri="{FF2B5EF4-FFF2-40B4-BE49-F238E27FC236}">
                <a16:creationId xmlns:a16="http://schemas.microsoft.com/office/drawing/2014/main" id="{613AA741-D13A-40E1-BF82-AC45D5CE9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153" y="1699499"/>
            <a:ext cx="6261847" cy="450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384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E0EEE-C714-429D-9263-9C77EBDE48D2}"/>
              </a:ext>
            </a:extLst>
          </p:cNvPr>
          <p:cNvSpPr>
            <a:spLocks noGrp="1"/>
          </p:cNvSpPr>
          <p:nvPr>
            <p:ph type="title"/>
          </p:nvPr>
        </p:nvSpPr>
        <p:spPr>
          <a:xfrm>
            <a:off x="301518" y="11683"/>
            <a:ext cx="11588963" cy="492443"/>
          </a:xfrm>
        </p:spPr>
        <p:txBody>
          <a:bodyPr/>
          <a:lstStyle/>
          <a:p>
            <a:r>
              <a:rPr lang="en-US" dirty="0"/>
              <a:t>Agriculture</a:t>
            </a:r>
            <a:endParaRPr lang="ru-RU" dirty="0"/>
          </a:p>
        </p:txBody>
      </p:sp>
      <p:sp>
        <p:nvSpPr>
          <p:cNvPr id="3" name="Объект 2">
            <a:extLst>
              <a:ext uri="{FF2B5EF4-FFF2-40B4-BE49-F238E27FC236}">
                <a16:creationId xmlns:a16="http://schemas.microsoft.com/office/drawing/2014/main" id="{9504A876-E4BD-4689-A8B6-6A8BCCA5101E}"/>
              </a:ext>
            </a:extLst>
          </p:cNvPr>
          <p:cNvSpPr>
            <a:spLocks noGrp="1"/>
          </p:cNvSpPr>
          <p:nvPr>
            <p:ph idx="1"/>
          </p:nvPr>
        </p:nvSpPr>
        <p:spPr>
          <a:xfrm>
            <a:off x="838200" y="1825625"/>
            <a:ext cx="5096435" cy="2585323"/>
          </a:xfrm>
        </p:spPr>
        <p:txBody>
          <a:bodyPr/>
          <a:lstStyle/>
          <a:p>
            <a:r>
              <a:rPr lang="en-US" dirty="0"/>
              <a:t>Monitoring (global)</a:t>
            </a:r>
          </a:p>
          <a:p>
            <a:r>
              <a:rPr lang="en-US" dirty="0"/>
              <a:t>Farming</a:t>
            </a:r>
          </a:p>
          <a:p>
            <a:r>
              <a:rPr lang="en-US" dirty="0"/>
              <a:t>Robotization of agricultural equipment</a:t>
            </a:r>
          </a:p>
          <a:p>
            <a:r>
              <a:rPr lang="en-US" dirty="0"/>
              <a:t>Analysis and planning of consumption and production of products, equipment</a:t>
            </a:r>
            <a:endParaRPr lang="ru-RU" dirty="0"/>
          </a:p>
        </p:txBody>
      </p:sp>
      <p:pic>
        <p:nvPicPr>
          <p:cNvPr id="8194" name="Picture 2" descr="ÐÐ°ÑÑÐ¸Ð½ÐºÐ¸ Ð¿Ð¾ Ð·Ð°Ð¿ÑÐ¾ÑÑ Ð±ÐµÑÐ¿Ð¸Ð»Ð¾ÑÐ½ÑÐ¹ ÐºÐ¾Ð¼Ð±Ð°Ð¹Ð½">
            <a:extLst>
              <a:ext uri="{FF2B5EF4-FFF2-40B4-BE49-F238E27FC236}">
                <a16:creationId xmlns:a16="http://schemas.microsoft.com/office/drawing/2014/main" id="{1EDBAE97-E79D-41C5-B31E-91498A04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459" y="1825625"/>
            <a:ext cx="5450541" cy="347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263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A1D6EC-3304-465C-BA84-96F3C3D38572}"/>
              </a:ext>
            </a:extLst>
          </p:cNvPr>
          <p:cNvSpPr>
            <a:spLocks noGrp="1"/>
          </p:cNvSpPr>
          <p:nvPr>
            <p:ph type="title"/>
          </p:nvPr>
        </p:nvSpPr>
        <p:spPr>
          <a:xfrm>
            <a:off x="301518" y="11683"/>
            <a:ext cx="11588963" cy="492443"/>
          </a:xfrm>
        </p:spPr>
        <p:txBody>
          <a:bodyPr/>
          <a:lstStyle/>
          <a:p>
            <a:r>
              <a:rPr lang="en-US" dirty="0"/>
              <a:t>National security</a:t>
            </a:r>
            <a:endParaRPr lang="ru-RU" dirty="0"/>
          </a:p>
        </p:txBody>
      </p:sp>
      <p:sp>
        <p:nvSpPr>
          <p:cNvPr id="3" name="Объект 2">
            <a:extLst>
              <a:ext uri="{FF2B5EF4-FFF2-40B4-BE49-F238E27FC236}">
                <a16:creationId xmlns:a16="http://schemas.microsoft.com/office/drawing/2014/main" id="{5DF2734F-7217-4B2D-BEFB-37CFA2F7D531}"/>
              </a:ext>
            </a:extLst>
          </p:cNvPr>
          <p:cNvSpPr>
            <a:spLocks noGrp="1"/>
          </p:cNvSpPr>
          <p:nvPr>
            <p:ph idx="1"/>
          </p:nvPr>
        </p:nvSpPr>
        <p:spPr>
          <a:xfrm>
            <a:off x="838200" y="1825625"/>
            <a:ext cx="7104529" cy="738664"/>
          </a:xfrm>
        </p:spPr>
        <p:txBody>
          <a:bodyPr/>
          <a:lstStyle/>
          <a:p>
            <a:r>
              <a:rPr lang="en-US" dirty="0"/>
              <a:t>Intelligent analysis and risk prediction</a:t>
            </a:r>
          </a:p>
          <a:p>
            <a:r>
              <a:rPr lang="en-US" dirty="0"/>
              <a:t>Anti-terrorism</a:t>
            </a:r>
            <a:endParaRPr lang="ru-RU" dirty="0"/>
          </a:p>
        </p:txBody>
      </p:sp>
      <p:pic>
        <p:nvPicPr>
          <p:cNvPr id="9218" name="Picture 2" descr="ÐÐ°ÑÑÐ¸Ð½ÐºÐ¸ Ð¿Ð¾ Ð·Ð°Ð¿ÑÐ¾ÑÑ Ð½Ð°ÑÐ¸Ð¾Ð½Ð°Ð»ÑÐ½Ð°Ñ Ð±ÐµÐ·Ð¾Ð¿Ð°ÑÐ½Ð¾ÑÑÑ">
            <a:extLst>
              <a:ext uri="{FF2B5EF4-FFF2-40B4-BE49-F238E27FC236}">
                <a16:creationId xmlns:a16="http://schemas.microsoft.com/office/drawing/2014/main" id="{02CF357D-ED2A-437A-A0C9-0E18175CD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282" y="2994212"/>
            <a:ext cx="5151717" cy="386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33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EB3BB2-BAEA-495C-B6BC-09CC39514CE7}"/>
              </a:ext>
            </a:extLst>
          </p:cNvPr>
          <p:cNvSpPr>
            <a:spLocks noGrp="1"/>
          </p:cNvSpPr>
          <p:nvPr>
            <p:ph type="title"/>
          </p:nvPr>
        </p:nvSpPr>
        <p:spPr>
          <a:xfrm>
            <a:off x="301518" y="11683"/>
            <a:ext cx="11588963" cy="492443"/>
          </a:xfrm>
        </p:spPr>
        <p:txBody>
          <a:bodyPr/>
          <a:lstStyle/>
          <a:p>
            <a:r>
              <a:rPr lang="en-US" dirty="0"/>
              <a:t>Education</a:t>
            </a:r>
            <a:endParaRPr lang="ru-RU" dirty="0"/>
          </a:p>
        </p:txBody>
      </p:sp>
      <p:sp>
        <p:nvSpPr>
          <p:cNvPr id="3" name="Объект 2">
            <a:extLst>
              <a:ext uri="{FF2B5EF4-FFF2-40B4-BE49-F238E27FC236}">
                <a16:creationId xmlns:a16="http://schemas.microsoft.com/office/drawing/2014/main" id="{5C113A18-ABB7-4CE3-A91C-1BD4B10FDB60}"/>
              </a:ext>
            </a:extLst>
          </p:cNvPr>
          <p:cNvSpPr>
            <a:spLocks noGrp="1"/>
          </p:cNvSpPr>
          <p:nvPr>
            <p:ph idx="1"/>
          </p:nvPr>
        </p:nvSpPr>
        <p:spPr>
          <a:xfrm>
            <a:off x="637055" y="2332318"/>
            <a:ext cx="6136341" cy="1477328"/>
          </a:xfrm>
        </p:spPr>
        <p:txBody>
          <a:bodyPr/>
          <a:lstStyle/>
          <a:p>
            <a:r>
              <a:rPr lang="en-US" dirty="0"/>
              <a:t>Individualization of the training process</a:t>
            </a:r>
          </a:p>
          <a:p>
            <a:r>
              <a:rPr lang="en-US" dirty="0"/>
              <a:t>Online training</a:t>
            </a:r>
          </a:p>
          <a:p>
            <a:r>
              <a:rPr lang="en-US" dirty="0"/>
              <a:t>Forecasting needs</a:t>
            </a:r>
          </a:p>
          <a:p>
            <a:r>
              <a:rPr lang="en-US" dirty="0"/>
              <a:t>Assistants</a:t>
            </a:r>
            <a:endParaRPr lang="ru-RU" dirty="0"/>
          </a:p>
        </p:txBody>
      </p:sp>
      <p:pic>
        <p:nvPicPr>
          <p:cNvPr id="10242" name="Picture 2" descr="ÐÐ°ÑÑÐ¸Ð½ÐºÐ¸ Ð¿Ð¾ Ð·Ð°Ð¿ÑÐ¾ÑÑ Ð¾Ð±ÑÐ°Ð·Ð¾Ð²Ð°Ð½Ð¸Ðµ">
            <a:extLst>
              <a:ext uri="{FF2B5EF4-FFF2-40B4-BE49-F238E27FC236}">
                <a16:creationId xmlns:a16="http://schemas.microsoft.com/office/drawing/2014/main" id="{9D20EBB1-BC87-4A0E-AE77-21A337D44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0" y="1677241"/>
            <a:ext cx="5619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95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41B6C1-72A2-467C-B191-10567EEF179F}"/>
              </a:ext>
            </a:extLst>
          </p:cNvPr>
          <p:cNvSpPr>
            <a:spLocks noGrp="1"/>
          </p:cNvSpPr>
          <p:nvPr>
            <p:ph type="title"/>
          </p:nvPr>
        </p:nvSpPr>
        <p:spPr>
          <a:xfrm>
            <a:off x="301518" y="11683"/>
            <a:ext cx="11588963" cy="492443"/>
          </a:xfrm>
        </p:spPr>
        <p:txBody>
          <a:bodyPr/>
          <a:lstStyle/>
          <a:p>
            <a:r>
              <a:rPr lang="en-US" dirty="0" err="1"/>
              <a:t>Defence</a:t>
            </a:r>
            <a:endParaRPr lang="ru-RU" dirty="0"/>
          </a:p>
        </p:txBody>
      </p:sp>
      <p:sp>
        <p:nvSpPr>
          <p:cNvPr id="3" name="Объект 2">
            <a:extLst>
              <a:ext uri="{FF2B5EF4-FFF2-40B4-BE49-F238E27FC236}">
                <a16:creationId xmlns:a16="http://schemas.microsoft.com/office/drawing/2014/main" id="{EA571837-670F-48C7-BC09-D48CE6A9EB21}"/>
              </a:ext>
            </a:extLst>
          </p:cNvPr>
          <p:cNvSpPr>
            <a:spLocks noGrp="1"/>
          </p:cNvSpPr>
          <p:nvPr>
            <p:ph idx="1"/>
          </p:nvPr>
        </p:nvSpPr>
        <p:spPr>
          <a:xfrm>
            <a:off x="838200" y="2737130"/>
            <a:ext cx="3984812" cy="1107996"/>
          </a:xfrm>
        </p:spPr>
        <p:txBody>
          <a:bodyPr/>
          <a:lstStyle/>
          <a:p>
            <a:r>
              <a:rPr lang="en-US" dirty="0"/>
              <a:t>Planning</a:t>
            </a:r>
          </a:p>
          <a:p>
            <a:r>
              <a:rPr lang="en-US" dirty="0"/>
              <a:t>Decision making</a:t>
            </a:r>
          </a:p>
          <a:p>
            <a:r>
              <a:rPr lang="en-US" dirty="0"/>
              <a:t>Robots and coalitions</a:t>
            </a:r>
            <a:endParaRPr lang="ru-RU" dirty="0"/>
          </a:p>
        </p:txBody>
      </p:sp>
      <p:pic>
        <p:nvPicPr>
          <p:cNvPr id="11266" name="Picture 2" descr="ÐÐ°ÑÑÐ¸Ð½ÐºÐ¸ Ð¿Ð¾ Ð·Ð°Ð¿ÑÐ¾ÑÑ Ð¾Ð±Ð¾ÑÐ¾Ð½Ð° ÑÐ¾Ð±Ð¾ÑÑ">
            <a:extLst>
              <a:ext uri="{FF2B5EF4-FFF2-40B4-BE49-F238E27FC236}">
                <a16:creationId xmlns:a16="http://schemas.microsoft.com/office/drawing/2014/main" id="{6DA0AF54-0591-4D26-9693-A5B097D42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1460687"/>
            <a:ext cx="66675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265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0207" y="1507236"/>
            <a:ext cx="11867387" cy="38145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
        <p:nvSpPr>
          <p:cNvPr id="3" name="object 3"/>
          <p:cNvSpPr/>
          <p:nvPr/>
        </p:nvSpPr>
        <p:spPr>
          <a:xfrm>
            <a:off x="2330195" y="696468"/>
            <a:ext cx="7985759" cy="551340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175" y="0"/>
            <a:ext cx="4118610" cy="696595"/>
          </a:xfrm>
          <a:prstGeom prst="rect">
            <a:avLst/>
          </a:prstGeom>
        </p:spPr>
        <p:txBody>
          <a:bodyPr vert="horz" wrap="square" lIns="0" tIns="12700" rIns="0" bIns="0" rtlCol="0">
            <a:spAutoFit/>
          </a:bodyPr>
          <a:lstStyle/>
          <a:p>
            <a:pPr marL="12700">
              <a:lnSpc>
                <a:spcPct val="100000"/>
              </a:lnSpc>
              <a:spcBef>
                <a:spcPts val="100"/>
              </a:spcBef>
            </a:pPr>
            <a:r>
              <a:rPr sz="4400" spc="-250" dirty="0"/>
              <a:t>Labor</a:t>
            </a:r>
            <a:r>
              <a:rPr sz="4400" spc="-305" dirty="0"/>
              <a:t> </a:t>
            </a:r>
            <a:r>
              <a:rPr sz="4400" spc="-90" dirty="0"/>
              <a:t>productivity</a:t>
            </a:r>
            <a:endParaRPr sz="4400"/>
          </a:p>
        </p:txBody>
      </p:sp>
      <p:sp>
        <p:nvSpPr>
          <p:cNvPr id="3" name="object 3"/>
          <p:cNvSpPr/>
          <p:nvPr/>
        </p:nvSpPr>
        <p:spPr>
          <a:xfrm>
            <a:off x="2416077" y="920252"/>
            <a:ext cx="6746121" cy="51008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379" y="11683"/>
            <a:ext cx="2717800" cy="513715"/>
          </a:xfrm>
          <a:prstGeom prst="rect">
            <a:avLst/>
          </a:prstGeom>
        </p:spPr>
        <p:txBody>
          <a:bodyPr vert="horz" wrap="square" lIns="0" tIns="12700" rIns="0" bIns="0" rtlCol="0">
            <a:spAutoFit/>
          </a:bodyPr>
          <a:lstStyle/>
          <a:p>
            <a:pPr marL="12700">
              <a:lnSpc>
                <a:spcPct val="100000"/>
              </a:lnSpc>
              <a:spcBef>
                <a:spcPts val="100"/>
              </a:spcBef>
            </a:pPr>
            <a:r>
              <a:rPr spc="-5" dirty="0"/>
              <a:t>ML </a:t>
            </a:r>
            <a:r>
              <a:rPr dirty="0"/>
              <a:t>tasks</a:t>
            </a:r>
            <a:r>
              <a:rPr spc="-225" dirty="0"/>
              <a:t> </a:t>
            </a:r>
            <a:r>
              <a:rPr spc="-5" dirty="0"/>
              <a:t>types</a:t>
            </a:r>
          </a:p>
        </p:txBody>
      </p:sp>
      <p:sp>
        <p:nvSpPr>
          <p:cNvPr id="3" name="object 3"/>
          <p:cNvSpPr txBox="1"/>
          <p:nvPr/>
        </p:nvSpPr>
        <p:spPr>
          <a:xfrm>
            <a:off x="704358" y="766644"/>
            <a:ext cx="4298950" cy="4963160"/>
          </a:xfrm>
          <a:prstGeom prst="rect">
            <a:avLst/>
          </a:prstGeom>
        </p:spPr>
        <p:txBody>
          <a:bodyPr vert="horz" wrap="square" lIns="0" tIns="195580" rIns="0" bIns="0" rtlCol="0">
            <a:spAutoFit/>
          </a:bodyPr>
          <a:lstStyle/>
          <a:p>
            <a:pPr marL="355600" indent="-342900">
              <a:lnSpc>
                <a:spcPct val="100000"/>
              </a:lnSpc>
              <a:spcBef>
                <a:spcPts val="1540"/>
              </a:spcBef>
              <a:buAutoNum type="arabicPeriod"/>
              <a:tabLst>
                <a:tab pos="355600" algn="l"/>
              </a:tabLst>
            </a:pPr>
            <a:r>
              <a:rPr sz="2400" spc="-5" dirty="0">
                <a:latin typeface="Arial"/>
                <a:cs typeface="Arial"/>
              </a:rPr>
              <a:t>Supervised</a:t>
            </a:r>
            <a:r>
              <a:rPr sz="2400" spc="15" dirty="0">
                <a:latin typeface="Arial"/>
                <a:cs typeface="Arial"/>
              </a:rPr>
              <a:t> </a:t>
            </a:r>
            <a:r>
              <a:rPr sz="2400" spc="-5" dirty="0">
                <a:latin typeface="Arial"/>
                <a:cs typeface="Arial"/>
              </a:rPr>
              <a:t>learning:</a:t>
            </a:r>
            <a:endParaRPr sz="240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Classification</a:t>
            </a:r>
            <a:endParaRPr sz="240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Regression</a:t>
            </a:r>
            <a:endParaRPr sz="240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Learning </a:t>
            </a:r>
            <a:r>
              <a:rPr sz="2400" dirty="0">
                <a:latin typeface="Arial"/>
                <a:cs typeface="Arial"/>
              </a:rPr>
              <a:t>to</a:t>
            </a:r>
            <a:r>
              <a:rPr sz="2400" spc="5" dirty="0">
                <a:latin typeface="Arial"/>
                <a:cs typeface="Arial"/>
              </a:rPr>
              <a:t> </a:t>
            </a:r>
            <a:r>
              <a:rPr sz="2400" spc="-5" dirty="0">
                <a:latin typeface="Arial"/>
                <a:cs typeface="Arial"/>
              </a:rPr>
              <a:t>rank</a:t>
            </a:r>
            <a:endParaRPr sz="240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forecasting</a:t>
            </a:r>
            <a:endParaRPr sz="2400">
              <a:latin typeface="Arial"/>
              <a:cs typeface="Arial"/>
            </a:endParaRPr>
          </a:p>
          <a:p>
            <a:pPr marL="355600" indent="-342900">
              <a:lnSpc>
                <a:spcPct val="100000"/>
              </a:lnSpc>
              <a:spcBef>
                <a:spcPts val="1440"/>
              </a:spcBef>
              <a:buAutoNum type="arabicPeriod"/>
              <a:tabLst>
                <a:tab pos="355600" algn="l"/>
              </a:tabLst>
            </a:pPr>
            <a:r>
              <a:rPr sz="2400" spc="-5" dirty="0">
                <a:latin typeface="Arial"/>
                <a:cs typeface="Arial"/>
              </a:rPr>
              <a:t>Uunsupervised</a:t>
            </a:r>
            <a:r>
              <a:rPr sz="2400" spc="40" dirty="0">
                <a:latin typeface="Arial"/>
                <a:cs typeface="Arial"/>
              </a:rPr>
              <a:t> </a:t>
            </a:r>
            <a:r>
              <a:rPr sz="2400" spc="-5" dirty="0">
                <a:latin typeface="Arial"/>
                <a:cs typeface="Arial"/>
              </a:rPr>
              <a:t>learning:</a:t>
            </a:r>
            <a:endParaRPr sz="240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Clustering</a:t>
            </a:r>
            <a:endParaRPr sz="240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Association rules</a:t>
            </a:r>
            <a:r>
              <a:rPr sz="2400" spc="-15" dirty="0">
                <a:latin typeface="Arial"/>
                <a:cs typeface="Arial"/>
              </a:rPr>
              <a:t> </a:t>
            </a:r>
            <a:r>
              <a:rPr sz="2400" spc="-5" dirty="0">
                <a:latin typeface="Arial"/>
                <a:cs typeface="Arial"/>
              </a:rPr>
              <a:t>learning</a:t>
            </a:r>
            <a:endParaRPr sz="240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Outliers</a:t>
            </a:r>
            <a:r>
              <a:rPr sz="2400" dirty="0">
                <a:latin typeface="Arial"/>
                <a:cs typeface="Arial"/>
              </a:rPr>
              <a:t> </a:t>
            </a:r>
            <a:r>
              <a:rPr sz="2400" spc="-5" dirty="0">
                <a:latin typeface="Arial"/>
                <a:cs typeface="Arial"/>
              </a:rPr>
              <a:t>detection</a:t>
            </a:r>
            <a:endParaRPr sz="2400">
              <a:latin typeface="Arial"/>
              <a:cs typeface="Arial"/>
            </a:endParaRPr>
          </a:p>
        </p:txBody>
      </p:sp>
      <p:sp>
        <p:nvSpPr>
          <p:cNvPr id="4" name="object 4"/>
          <p:cNvSpPr txBox="1"/>
          <p:nvPr/>
        </p:nvSpPr>
        <p:spPr>
          <a:xfrm>
            <a:off x="5942931" y="766644"/>
            <a:ext cx="4893945" cy="2768600"/>
          </a:xfrm>
          <a:prstGeom prst="rect">
            <a:avLst/>
          </a:prstGeom>
        </p:spPr>
        <p:txBody>
          <a:bodyPr vert="horz" wrap="square" lIns="0" tIns="195580" rIns="0" bIns="0" rtlCol="0">
            <a:spAutoFit/>
          </a:bodyPr>
          <a:lstStyle/>
          <a:p>
            <a:pPr marL="355600" indent="-342900">
              <a:lnSpc>
                <a:spcPct val="100000"/>
              </a:lnSpc>
              <a:spcBef>
                <a:spcPts val="1540"/>
              </a:spcBef>
              <a:buAutoNum type="arabicPeriod" startAt="3"/>
              <a:tabLst>
                <a:tab pos="355600" algn="l"/>
              </a:tabLst>
            </a:pPr>
            <a:r>
              <a:rPr sz="2400" spc="-5" dirty="0">
                <a:latin typeface="Arial"/>
                <a:cs typeface="Arial"/>
              </a:rPr>
              <a:t>Reinforcement</a:t>
            </a:r>
            <a:r>
              <a:rPr sz="2400" spc="15" dirty="0">
                <a:latin typeface="Arial"/>
                <a:cs typeface="Arial"/>
              </a:rPr>
              <a:t> </a:t>
            </a:r>
            <a:r>
              <a:rPr sz="2400" spc="-5" dirty="0">
                <a:latin typeface="Arial"/>
                <a:cs typeface="Arial"/>
              </a:rPr>
              <a:t>learning</a:t>
            </a:r>
            <a:endParaRPr sz="2400">
              <a:latin typeface="Arial"/>
              <a:cs typeface="Arial"/>
            </a:endParaRPr>
          </a:p>
          <a:p>
            <a:pPr marL="355600" indent="-342900">
              <a:lnSpc>
                <a:spcPct val="100000"/>
              </a:lnSpc>
              <a:spcBef>
                <a:spcPts val="1440"/>
              </a:spcBef>
              <a:buAutoNum type="arabicPeriod" startAt="3"/>
              <a:tabLst>
                <a:tab pos="355600" algn="l"/>
              </a:tabLst>
            </a:pPr>
            <a:r>
              <a:rPr sz="2400" spc="-5" dirty="0">
                <a:latin typeface="Arial"/>
                <a:cs typeface="Arial"/>
              </a:rPr>
              <a:t>Meta-learning or learning-to-learn</a:t>
            </a:r>
            <a:endParaRPr sz="2400">
              <a:latin typeface="Arial"/>
              <a:cs typeface="Arial"/>
            </a:endParaRPr>
          </a:p>
          <a:p>
            <a:pPr marL="355600" indent="-342900">
              <a:lnSpc>
                <a:spcPct val="100000"/>
              </a:lnSpc>
              <a:spcBef>
                <a:spcPts val="1440"/>
              </a:spcBef>
              <a:buAutoNum type="arabicPeriod" startAt="3"/>
              <a:tabLst>
                <a:tab pos="355600" algn="l"/>
              </a:tabLst>
            </a:pPr>
            <a:r>
              <a:rPr sz="2400" spc="-5" dirty="0">
                <a:latin typeface="Arial"/>
                <a:cs typeface="Arial"/>
              </a:rPr>
              <a:t>Portfolio</a:t>
            </a:r>
            <a:r>
              <a:rPr sz="2400" spc="5" dirty="0">
                <a:latin typeface="Arial"/>
                <a:cs typeface="Arial"/>
              </a:rPr>
              <a:t> </a:t>
            </a:r>
            <a:r>
              <a:rPr sz="2400" spc="-5" dirty="0">
                <a:latin typeface="Arial"/>
                <a:cs typeface="Arial"/>
              </a:rPr>
              <a:t>selection</a:t>
            </a:r>
            <a:endParaRPr sz="2400">
              <a:latin typeface="Arial"/>
              <a:cs typeface="Arial"/>
            </a:endParaRPr>
          </a:p>
          <a:p>
            <a:pPr marL="12700" marR="1681480">
              <a:lnSpc>
                <a:spcPct val="150000"/>
              </a:lnSpc>
              <a:buAutoNum type="arabicPeriod" startAt="3"/>
              <a:tabLst>
                <a:tab pos="355600" algn="l"/>
              </a:tabLst>
            </a:pPr>
            <a:r>
              <a:rPr sz="2400" spc="-5" dirty="0">
                <a:latin typeface="Arial"/>
                <a:cs typeface="Arial"/>
              </a:rPr>
              <a:t>Collaborative filtering  7.</a:t>
            </a:r>
            <a:r>
              <a:rPr sz="2400" spc="25" dirty="0">
                <a:latin typeface="Arial"/>
                <a:cs typeface="Arial"/>
              </a:rPr>
              <a:t> </a:t>
            </a:r>
            <a:r>
              <a:rPr sz="2400" dirty="0">
                <a:latin typeface="Arial"/>
                <a:cs typeface="Arial"/>
              </a:rPr>
              <a:t>…</a:t>
            </a:r>
            <a:endParaRPr sz="240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651" y="11683"/>
            <a:ext cx="4647565" cy="513715"/>
          </a:xfrm>
          <a:prstGeom prst="rect">
            <a:avLst/>
          </a:prstGeom>
        </p:spPr>
        <p:txBody>
          <a:bodyPr vert="horz" wrap="square" lIns="0" tIns="12700" rIns="0" bIns="0" rtlCol="0">
            <a:spAutoFit/>
          </a:bodyPr>
          <a:lstStyle/>
          <a:p>
            <a:pPr marL="12700">
              <a:lnSpc>
                <a:spcPct val="100000"/>
              </a:lnSpc>
              <a:spcBef>
                <a:spcPts val="100"/>
              </a:spcBef>
            </a:pPr>
            <a:r>
              <a:rPr spc="-5" dirty="0"/>
              <a:t>Approaches and</a:t>
            </a:r>
            <a:r>
              <a:rPr spc="-95" dirty="0"/>
              <a:t> </a:t>
            </a:r>
            <a:r>
              <a:rPr spc="-10" dirty="0"/>
              <a:t>methods</a:t>
            </a:r>
          </a:p>
        </p:txBody>
      </p:sp>
      <p:sp>
        <p:nvSpPr>
          <p:cNvPr id="3" name="object 3"/>
          <p:cNvSpPr txBox="1"/>
          <p:nvPr/>
        </p:nvSpPr>
        <p:spPr>
          <a:xfrm>
            <a:off x="3837940" y="1269149"/>
            <a:ext cx="4315460" cy="4414520"/>
          </a:xfrm>
          <a:prstGeom prst="rect">
            <a:avLst/>
          </a:prstGeom>
        </p:spPr>
        <p:txBody>
          <a:bodyPr vert="horz" wrap="square" lIns="0" tIns="195580" rIns="0" bIns="0" rtlCol="0">
            <a:spAutoFit/>
          </a:bodyPr>
          <a:lstStyle/>
          <a:p>
            <a:pPr marL="355600" indent="-342900">
              <a:lnSpc>
                <a:spcPct val="100000"/>
              </a:lnSpc>
              <a:spcBef>
                <a:spcPts val="1540"/>
              </a:spcBef>
              <a:buChar char="•"/>
              <a:tabLst>
                <a:tab pos="354965" algn="l"/>
                <a:tab pos="355600" algn="l"/>
              </a:tabLst>
            </a:pPr>
            <a:r>
              <a:rPr sz="2400" spc="-10" dirty="0">
                <a:latin typeface="Arial"/>
                <a:cs typeface="Arial"/>
              </a:rPr>
              <a:t>Regression</a:t>
            </a:r>
            <a:endParaRPr sz="240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Bayesian</a:t>
            </a:r>
            <a:r>
              <a:rPr sz="2400" spc="-15" dirty="0">
                <a:latin typeface="Arial"/>
                <a:cs typeface="Arial"/>
              </a:rPr>
              <a:t> </a:t>
            </a:r>
            <a:r>
              <a:rPr sz="2400" spc="-5" dirty="0">
                <a:latin typeface="Arial"/>
                <a:cs typeface="Arial"/>
              </a:rPr>
              <a:t>inference</a:t>
            </a:r>
            <a:endParaRPr sz="240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Decision</a:t>
            </a:r>
            <a:r>
              <a:rPr sz="2400" spc="30" dirty="0">
                <a:latin typeface="Arial"/>
                <a:cs typeface="Arial"/>
              </a:rPr>
              <a:t> </a:t>
            </a:r>
            <a:r>
              <a:rPr sz="2400" spc="-5" dirty="0">
                <a:latin typeface="Arial"/>
                <a:cs typeface="Arial"/>
              </a:rPr>
              <a:t>trees</a:t>
            </a:r>
            <a:endParaRPr sz="240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Neural</a:t>
            </a:r>
            <a:r>
              <a:rPr sz="2400" spc="15" dirty="0">
                <a:latin typeface="Arial"/>
                <a:cs typeface="Arial"/>
              </a:rPr>
              <a:t> </a:t>
            </a:r>
            <a:r>
              <a:rPr sz="2400" spc="-10" dirty="0">
                <a:latin typeface="Arial"/>
                <a:cs typeface="Arial"/>
              </a:rPr>
              <a:t>networks</a:t>
            </a:r>
            <a:endParaRPr sz="240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K-nearest</a:t>
            </a:r>
            <a:r>
              <a:rPr sz="2400" spc="5" dirty="0">
                <a:latin typeface="Arial"/>
                <a:cs typeface="Arial"/>
              </a:rPr>
              <a:t> </a:t>
            </a:r>
            <a:r>
              <a:rPr sz="2400" spc="-10" dirty="0">
                <a:latin typeface="Arial"/>
                <a:cs typeface="Arial"/>
              </a:rPr>
              <a:t>neighbors</a:t>
            </a:r>
            <a:endParaRPr sz="240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Principal component</a:t>
            </a:r>
            <a:r>
              <a:rPr sz="2400" spc="10" dirty="0">
                <a:latin typeface="Arial"/>
                <a:cs typeface="Arial"/>
              </a:rPr>
              <a:t> </a:t>
            </a:r>
            <a:r>
              <a:rPr sz="2400" spc="-10" dirty="0">
                <a:latin typeface="Arial"/>
                <a:cs typeface="Arial"/>
              </a:rPr>
              <a:t>analysis</a:t>
            </a:r>
            <a:endParaRPr sz="240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Support vector </a:t>
            </a:r>
            <a:r>
              <a:rPr sz="2400" spc="-10" dirty="0">
                <a:latin typeface="Arial"/>
                <a:cs typeface="Arial"/>
              </a:rPr>
              <a:t>machines</a:t>
            </a:r>
            <a:endParaRPr sz="240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Genetic</a:t>
            </a:r>
            <a:r>
              <a:rPr sz="2400" dirty="0">
                <a:latin typeface="Arial"/>
                <a:cs typeface="Arial"/>
              </a:rPr>
              <a:t> </a:t>
            </a:r>
            <a:r>
              <a:rPr sz="2400" spc="-10" dirty="0">
                <a:latin typeface="Arial"/>
                <a:cs typeface="Arial"/>
              </a:rPr>
              <a:t>algorythms</a:t>
            </a:r>
            <a:endParaRPr sz="24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784" y="11683"/>
            <a:ext cx="972819" cy="513715"/>
          </a:xfrm>
          <a:prstGeom prst="rect">
            <a:avLst/>
          </a:prstGeom>
        </p:spPr>
        <p:txBody>
          <a:bodyPr vert="horz" wrap="square" lIns="0" tIns="12700" rIns="0" bIns="0" rtlCol="0">
            <a:spAutoFit/>
          </a:bodyPr>
          <a:lstStyle/>
          <a:p>
            <a:pPr marL="12700">
              <a:lnSpc>
                <a:spcPct val="100000"/>
              </a:lnSpc>
              <a:spcBef>
                <a:spcPts val="100"/>
              </a:spcBef>
            </a:pPr>
            <a:r>
              <a:rPr spc="-365" dirty="0"/>
              <a:t>T</a:t>
            </a:r>
            <a:r>
              <a:rPr spc="-10" dirty="0"/>
              <a:t>oo</a:t>
            </a:r>
            <a:r>
              <a:rPr spc="-5" dirty="0"/>
              <a:t>l</a:t>
            </a:r>
            <a:r>
              <a:rPr dirty="0"/>
              <a:t>s</a:t>
            </a:r>
          </a:p>
        </p:txBody>
      </p:sp>
      <p:sp>
        <p:nvSpPr>
          <p:cNvPr id="3" name="object 3"/>
          <p:cNvSpPr txBox="1">
            <a:spLocks noGrp="1"/>
          </p:cNvSpPr>
          <p:nvPr>
            <p:ph type="body" idx="1"/>
          </p:nvPr>
        </p:nvSpPr>
        <p:spPr>
          <a:prstGeom prst="rect">
            <a:avLst/>
          </a:prstGeom>
        </p:spPr>
        <p:txBody>
          <a:bodyPr vert="horz" wrap="square" lIns="0" tIns="195580" rIns="0" bIns="0" rtlCol="0">
            <a:spAutoFit/>
          </a:bodyPr>
          <a:lstStyle/>
          <a:p>
            <a:pPr marL="517525" indent="-342900">
              <a:lnSpc>
                <a:spcPct val="100000"/>
              </a:lnSpc>
              <a:spcBef>
                <a:spcPts val="1540"/>
              </a:spcBef>
              <a:buAutoNum type="arabicPeriod"/>
              <a:tabLst>
                <a:tab pos="518159" algn="l"/>
              </a:tabLst>
            </a:pPr>
            <a:r>
              <a:rPr spc="-5" dirty="0"/>
              <a:t>Python, R, Matlab,</a:t>
            </a:r>
            <a:r>
              <a:rPr dirty="0"/>
              <a:t> …</a:t>
            </a:r>
          </a:p>
          <a:p>
            <a:pPr marL="517525" indent="-342900">
              <a:lnSpc>
                <a:spcPct val="100000"/>
              </a:lnSpc>
              <a:spcBef>
                <a:spcPts val="1440"/>
              </a:spcBef>
              <a:buAutoNum type="arabicPeriod"/>
              <a:tabLst>
                <a:tab pos="518159" algn="l"/>
              </a:tabLst>
            </a:pPr>
            <a:r>
              <a:rPr spc="-5" dirty="0"/>
              <a:t>IPython Notebook,</a:t>
            </a:r>
            <a:r>
              <a:rPr dirty="0"/>
              <a:t> </a:t>
            </a:r>
            <a:r>
              <a:rPr spc="-10" dirty="0"/>
              <a:t>PyCharm</a:t>
            </a:r>
          </a:p>
          <a:p>
            <a:pPr marL="517525" indent="-342900">
              <a:lnSpc>
                <a:spcPct val="100000"/>
              </a:lnSpc>
              <a:spcBef>
                <a:spcPts val="1440"/>
              </a:spcBef>
              <a:buAutoNum type="arabicPeriod"/>
              <a:tabLst>
                <a:tab pos="518159" algn="l"/>
              </a:tabLst>
            </a:pPr>
            <a:r>
              <a:rPr spc="-50" dirty="0"/>
              <a:t>Tensor </a:t>
            </a:r>
            <a:r>
              <a:rPr spc="-35" dirty="0"/>
              <a:t>Flow, </a:t>
            </a:r>
            <a:r>
              <a:rPr spc="-5" dirty="0"/>
              <a:t>Keras, Theano,</a:t>
            </a:r>
            <a:r>
              <a:rPr spc="30" dirty="0"/>
              <a:t> </a:t>
            </a:r>
            <a:r>
              <a:rPr spc="-5" dirty="0"/>
              <a:t>Scikit-Learn</a:t>
            </a:r>
          </a:p>
          <a:p>
            <a:pPr marL="517525" indent="-342900">
              <a:lnSpc>
                <a:spcPct val="100000"/>
              </a:lnSpc>
              <a:spcBef>
                <a:spcPts val="1440"/>
              </a:spcBef>
              <a:buAutoNum type="arabicPeriod"/>
              <a:tabLst>
                <a:tab pos="518159" algn="l"/>
              </a:tabLst>
            </a:pPr>
            <a:r>
              <a:rPr spc="-5" dirty="0"/>
              <a:t>CNTK</a:t>
            </a:r>
          </a:p>
          <a:p>
            <a:pPr marL="517525" indent="-342900">
              <a:lnSpc>
                <a:spcPct val="100000"/>
              </a:lnSpc>
              <a:spcBef>
                <a:spcPts val="1440"/>
              </a:spcBef>
              <a:buAutoNum type="arabicPeriod"/>
              <a:tabLst>
                <a:tab pos="518159" algn="l"/>
              </a:tabLst>
            </a:pPr>
            <a:r>
              <a:rPr spc="-60" dirty="0"/>
              <a:t>Torch</a:t>
            </a:r>
          </a:p>
          <a:p>
            <a:pPr marL="517525" indent="-342900">
              <a:lnSpc>
                <a:spcPct val="100000"/>
              </a:lnSpc>
              <a:spcBef>
                <a:spcPts val="1440"/>
              </a:spcBef>
              <a:buAutoNum type="arabicPeriod"/>
              <a:tabLst>
                <a:tab pos="518159" algn="l"/>
              </a:tabLst>
            </a:pPr>
            <a:r>
              <a:rPr spc="-45" dirty="0"/>
              <a:t>Caffe</a:t>
            </a:r>
          </a:p>
          <a:p>
            <a:pPr marL="517525" indent="-342900">
              <a:lnSpc>
                <a:spcPct val="100000"/>
              </a:lnSpc>
              <a:spcBef>
                <a:spcPts val="1440"/>
              </a:spcBef>
              <a:buAutoNum type="arabicPeriod"/>
              <a:tabLst>
                <a:tab pos="518159" algn="l"/>
              </a:tabLst>
            </a:pPr>
            <a:r>
              <a:rPr spc="-5" dirty="0"/>
              <a:t>Apach</a:t>
            </a:r>
            <a:r>
              <a:rPr spc="5" dirty="0"/>
              <a:t> </a:t>
            </a:r>
            <a:r>
              <a:rPr spc="-10" dirty="0"/>
              <a:t>Spark</a:t>
            </a:r>
          </a:p>
          <a:p>
            <a:pPr marL="517525" indent="-342900">
              <a:lnSpc>
                <a:spcPct val="100000"/>
              </a:lnSpc>
              <a:spcBef>
                <a:spcPts val="1440"/>
              </a:spcBef>
              <a:buAutoNum type="arabicPeriod"/>
              <a:tabLst>
                <a:tab pos="518159" algn="l"/>
              </a:tabLst>
            </a:pPr>
            <a:r>
              <a:rPr spc="-10" dirty="0"/>
              <a:t>Azure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A92C80-74CB-8B4C-A538-777A60E67A5B}"/>
              </a:ext>
            </a:extLst>
          </p:cNvPr>
          <p:cNvSpPr>
            <a:spLocks noGrp="1"/>
          </p:cNvSpPr>
          <p:nvPr>
            <p:ph type="title"/>
          </p:nvPr>
        </p:nvSpPr>
        <p:spPr>
          <a:xfrm>
            <a:off x="301518" y="11683"/>
            <a:ext cx="11588963" cy="492443"/>
          </a:xfrm>
        </p:spPr>
        <p:txBody>
          <a:bodyPr/>
          <a:lstStyle/>
          <a:p>
            <a:r>
              <a:rPr lang="en-US" dirty="0"/>
              <a:t>Automation</a:t>
            </a:r>
            <a:endParaRPr lang="ru-RU" dirty="0"/>
          </a:p>
        </p:txBody>
      </p:sp>
      <p:sp>
        <p:nvSpPr>
          <p:cNvPr id="3" name="Текст 2">
            <a:extLst>
              <a:ext uri="{FF2B5EF4-FFF2-40B4-BE49-F238E27FC236}">
                <a16:creationId xmlns:a16="http://schemas.microsoft.com/office/drawing/2014/main" id="{F23382E2-F2A2-3A4A-8890-50CE25943CE5}"/>
              </a:ext>
            </a:extLst>
          </p:cNvPr>
          <p:cNvSpPr>
            <a:spLocks noGrp="1"/>
          </p:cNvSpPr>
          <p:nvPr>
            <p:ph type="body" idx="1"/>
          </p:nvPr>
        </p:nvSpPr>
        <p:spPr>
          <a:xfrm>
            <a:off x="457199" y="1049019"/>
            <a:ext cx="11433281" cy="3693319"/>
          </a:xfrm>
        </p:spPr>
        <p:txBody>
          <a:bodyPr/>
          <a:lstStyle/>
          <a:p>
            <a:pPr marL="342900" indent="-342900">
              <a:buFont typeface="Arial" panose="020B0604020202020204" pitchFamily="34" charset="0"/>
              <a:buChar char="•"/>
            </a:pPr>
            <a:r>
              <a:rPr lang="en-US" dirty="0"/>
              <a:t>Automation controls the processes, but the person is responsible for processes.</a:t>
            </a:r>
          </a:p>
          <a:p>
            <a:pPr marL="342900" indent="-342900">
              <a:buFont typeface="Arial" panose="020B0604020202020204" pitchFamily="34" charset="0"/>
              <a:buChar char="•"/>
            </a:pPr>
            <a:r>
              <a:rPr lang="en-US" dirty="0"/>
              <a:t>G. Kasparov: “I played strange chess, not the kind to which I am used to, I tried to use our human advantages over the machine. But if I loose a trump card, I am doomed."</a:t>
            </a:r>
          </a:p>
          <a:p>
            <a:pPr marL="342900" indent="-342900">
              <a:buFont typeface="Arial" panose="020B0604020202020204" pitchFamily="34" charset="0"/>
              <a:buChar char="•"/>
            </a:pPr>
            <a:r>
              <a:rPr lang="en-US" dirty="0"/>
              <a:t>Dangerous Conflict: Operators may rely on automation tools and, when faced with an unexpected problem, try to ignore it, rather than turn the automation off and switch to manual control. On the other hand, people can mistake the definition of a dangerous or threatening situation, mistaking it for safe.</a:t>
            </a:r>
          </a:p>
          <a:p>
            <a:pPr marL="342900" indent="-342900">
              <a:buFont typeface="Arial" panose="020B0604020202020204" pitchFamily="34" charset="0"/>
              <a:buChar char="•"/>
            </a:pPr>
            <a:r>
              <a:rPr lang="en-US" dirty="0"/>
              <a:t>A new type of failure appears, associated not with equipment breakdowns, but with inadequate operation of automation in the diagnosis of on-board systems.</a:t>
            </a:r>
            <a:endParaRPr lang="ru-RU" dirty="0"/>
          </a:p>
        </p:txBody>
      </p:sp>
      <p:sp>
        <p:nvSpPr>
          <p:cNvPr id="5" name="TextBox 4">
            <a:extLst>
              <a:ext uri="{FF2B5EF4-FFF2-40B4-BE49-F238E27FC236}">
                <a16:creationId xmlns:a16="http://schemas.microsoft.com/office/drawing/2014/main" id="{DD5D6B7F-792C-024E-B1AB-FF08AE2A4D3E}"/>
              </a:ext>
            </a:extLst>
          </p:cNvPr>
          <p:cNvSpPr txBox="1"/>
          <p:nvPr/>
        </p:nvSpPr>
        <p:spPr>
          <a:xfrm>
            <a:off x="838200" y="5943600"/>
            <a:ext cx="6098582" cy="369332"/>
          </a:xfrm>
          <a:prstGeom prst="rect">
            <a:avLst/>
          </a:prstGeom>
          <a:noFill/>
        </p:spPr>
        <p:txBody>
          <a:bodyPr wrap="square">
            <a:spAutoFit/>
          </a:bodyPr>
          <a:lstStyle/>
          <a:p>
            <a:r>
              <a:rPr lang="en-US" dirty="0" err="1"/>
              <a:t>A.Kostin</a:t>
            </a:r>
            <a:r>
              <a:rPr lang="ru-RU" dirty="0"/>
              <a:t>, 2001. </a:t>
            </a:r>
            <a:r>
              <a:rPr lang="en-US" dirty="0">
                <a:hlinkClick r:id="rId2"/>
              </a:rPr>
              <a:t>https://old.computerra.ru/197252/</a:t>
            </a:r>
            <a:endParaRPr lang="ru-RU" dirty="0"/>
          </a:p>
        </p:txBody>
      </p:sp>
    </p:spTree>
    <p:extLst>
      <p:ext uri="{BB962C8B-B14F-4D97-AF65-F5344CB8AC3E}">
        <p14:creationId xmlns:p14="http://schemas.microsoft.com/office/powerpoint/2010/main" val="2934256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EA18B8-A603-3C4D-AE33-336D165AFAC8}"/>
              </a:ext>
            </a:extLst>
          </p:cNvPr>
          <p:cNvSpPr>
            <a:spLocks noGrp="1"/>
          </p:cNvSpPr>
          <p:nvPr>
            <p:ph type="title"/>
          </p:nvPr>
        </p:nvSpPr>
        <p:spPr>
          <a:xfrm>
            <a:off x="301518" y="11683"/>
            <a:ext cx="11588963" cy="492443"/>
          </a:xfrm>
        </p:spPr>
        <p:txBody>
          <a:bodyPr/>
          <a:lstStyle/>
          <a:p>
            <a:r>
              <a:rPr lang="en-US" dirty="0"/>
              <a:t>Principles of Human-Computer Interaction</a:t>
            </a:r>
            <a:endParaRPr lang="ru-RU" dirty="0"/>
          </a:p>
        </p:txBody>
      </p:sp>
      <p:sp>
        <p:nvSpPr>
          <p:cNvPr id="3" name="Текст 2">
            <a:extLst>
              <a:ext uri="{FF2B5EF4-FFF2-40B4-BE49-F238E27FC236}">
                <a16:creationId xmlns:a16="http://schemas.microsoft.com/office/drawing/2014/main" id="{4FB4AFAD-2AAA-7945-AED6-28BCEBC68257}"/>
              </a:ext>
            </a:extLst>
          </p:cNvPr>
          <p:cNvSpPr>
            <a:spLocks noGrp="1"/>
          </p:cNvSpPr>
          <p:nvPr>
            <p:ph type="body" idx="1"/>
          </p:nvPr>
        </p:nvSpPr>
        <p:spPr>
          <a:xfrm>
            <a:off x="455558" y="762000"/>
            <a:ext cx="11280881" cy="5909310"/>
          </a:xfrm>
        </p:spPr>
        <p:txBody>
          <a:bodyPr/>
          <a:lstStyle/>
          <a:p>
            <a:pPr marL="342900" indent="-342900">
              <a:buFont typeface="Arial" panose="020B0604020202020204" pitchFamily="34" charset="0"/>
              <a:buChar char="•"/>
            </a:pPr>
            <a:r>
              <a:rPr lang="en-US" dirty="0"/>
              <a:t>P. Fitts: the principle of advantageous opportunities: functions of a person and automation tools should be assigned depending on whose advantages will be better used in the performance of the control task</a:t>
            </a:r>
          </a:p>
          <a:p>
            <a:pPr marL="342900" indent="-342900">
              <a:buFont typeface="Arial" panose="020B0604020202020204" pitchFamily="34" charset="0"/>
              <a:buChar char="•"/>
            </a:pPr>
            <a:r>
              <a:rPr lang="en-US" dirty="0" err="1"/>
              <a:t>N.Jordan</a:t>
            </a:r>
            <a:r>
              <a:rPr lang="en-US" dirty="0"/>
              <a:t>. Allocation of functions </a:t>
            </a:r>
            <a:r>
              <a:rPr lang="en-US" b="1" dirty="0"/>
              <a:t>between man and machines</a:t>
            </a:r>
            <a:r>
              <a:rPr lang="en-US" dirty="0"/>
              <a:t> in automated systems. Journal of Applied Psychology, 47 (3) (1963): it is not necessary to distribute functions, but to organize the joint activity of man and machine in such a way as to mutually reinforce their functions. Complementarity can be expressed both in ensuring the optimal difficulty of the activity, and in redundancy, duplication of a machine by a person in the event of failures in its operation by switching to a manual control mode.</a:t>
            </a:r>
          </a:p>
          <a:p>
            <a:pPr marL="342900" indent="-342900">
              <a:buFont typeface="Arial" panose="020B0604020202020204" pitchFamily="34" charset="0"/>
              <a:buChar char="•"/>
            </a:pPr>
            <a:r>
              <a:rPr lang="en-US" dirty="0"/>
              <a:t>N. D. </a:t>
            </a:r>
            <a:r>
              <a:rPr lang="en-US" dirty="0" err="1"/>
              <a:t>Zavalova</a:t>
            </a:r>
            <a:r>
              <a:rPr lang="en-US" dirty="0"/>
              <a:t>, B. F. </a:t>
            </a:r>
            <a:r>
              <a:rPr lang="en-US" dirty="0" err="1"/>
              <a:t>Lomov</a:t>
            </a:r>
            <a:r>
              <a:rPr lang="en-US" dirty="0"/>
              <a:t> and V. A. </a:t>
            </a:r>
            <a:r>
              <a:rPr lang="en-US" dirty="0" err="1"/>
              <a:t>Ponomarenko</a:t>
            </a:r>
            <a:r>
              <a:rPr lang="en-US" dirty="0"/>
              <a:t>. The principle of mutual redundancy of the operator and automation tools: semi-automatic control modes should be the main mode and should be selected based on the assessment of the adequacy of the use of quantitative criteria in automation programs, and automatic and manual ones should be considered as backup mode for insurance of the operator and automation</a:t>
            </a:r>
            <a:endParaRPr lang="ru-RU" dirty="0"/>
          </a:p>
        </p:txBody>
      </p:sp>
    </p:spTree>
    <p:extLst>
      <p:ext uri="{BB962C8B-B14F-4D97-AF65-F5344CB8AC3E}">
        <p14:creationId xmlns:p14="http://schemas.microsoft.com/office/powerpoint/2010/main" val="1896998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518" y="11683"/>
            <a:ext cx="974090" cy="513715"/>
          </a:xfrm>
          <a:prstGeom prst="rect">
            <a:avLst/>
          </a:prstGeom>
        </p:spPr>
        <p:txBody>
          <a:bodyPr vert="horz" wrap="square" lIns="0" tIns="12700" rIns="0" bIns="0" rtlCol="0">
            <a:spAutoFit/>
          </a:bodyPr>
          <a:lstStyle/>
          <a:p>
            <a:pPr marL="12700">
              <a:lnSpc>
                <a:spcPct val="100000"/>
              </a:lnSpc>
              <a:spcBef>
                <a:spcPts val="100"/>
              </a:spcBef>
            </a:pPr>
            <a:r>
              <a:rPr spc="-10" dirty="0"/>
              <a:t>L</a:t>
            </a:r>
            <a:r>
              <a:rPr spc="-5" dirty="0"/>
              <a:t>i</a:t>
            </a:r>
            <a:r>
              <a:rPr spc="-10" dirty="0"/>
              <a:t>n</a:t>
            </a:r>
            <a:r>
              <a:rPr spc="5" dirty="0"/>
              <a:t>k</a:t>
            </a:r>
            <a:r>
              <a:rPr dirty="0"/>
              <a:t>s</a:t>
            </a:r>
          </a:p>
        </p:txBody>
      </p:sp>
      <p:sp>
        <p:nvSpPr>
          <p:cNvPr id="3" name="object 3"/>
          <p:cNvSpPr txBox="1"/>
          <p:nvPr/>
        </p:nvSpPr>
        <p:spPr>
          <a:xfrm>
            <a:off x="1703053" y="1206977"/>
            <a:ext cx="7085330" cy="2768600"/>
          </a:xfrm>
          <a:prstGeom prst="rect">
            <a:avLst/>
          </a:prstGeom>
        </p:spPr>
        <p:txBody>
          <a:bodyPr vert="horz" wrap="square" lIns="0" tIns="12700" rIns="0" bIns="0" rtlCol="0">
            <a:spAutoFit/>
          </a:bodyPr>
          <a:lstStyle/>
          <a:p>
            <a:pPr marL="299085" marR="311785" indent="-287020">
              <a:lnSpc>
                <a:spcPct val="100000"/>
              </a:lnSpc>
              <a:spcBef>
                <a:spcPts val="100"/>
              </a:spcBef>
              <a:buChar char="•"/>
              <a:tabLst>
                <a:tab pos="299085" algn="l"/>
                <a:tab pos="299720" algn="l"/>
              </a:tabLst>
            </a:pPr>
            <a:r>
              <a:rPr sz="1800" spc="-55" dirty="0">
                <a:latin typeface="Arial"/>
                <a:cs typeface="Arial"/>
              </a:rPr>
              <a:t>[ML </a:t>
            </a:r>
            <a:r>
              <a:rPr sz="1800" spc="-100" dirty="0">
                <a:latin typeface="Arial"/>
                <a:cs typeface="Arial"/>
              </a:rPr>
              <a:t>course </a:t>
            </a:r>
            <a:r>
              <a:rPr sz="1800" spc="-80" dirty="0">
                <a:latin typeface="Arial"/>
                <a:cs typeface="Arial"/>
              </a:rPr>
              <a:t>by </a:t>
            </a:r>
            <a:r>
              <a:rPr sz="1800" spc="-70" dirty="0">
                <a:latin typeface="Arial"/>
                <a:cs typeface="Arial"/>
              </a:rPr>
              <a:t>Andrew </a:t>
            </a:r>
            <a:r>
              <a:rPr sz="1800" spc="-40" dirty="0">
                <a:latin typeface="Arial"/>
                <a:cs typeface="Arial"/>
              </a:rPr>
              <a:t>Ng](https:</a:t>
            </a:r>
            <a:r>
              <a:rPr sz="1800" spc="-40" dirty="0">
                <a:latin typeface="Arial"/>
                <a:cs typeface="Arial"/>
                <a:hlinkClick r:id="rId2"/>
              </a:rPr>
              <a:t>//w</a:t>
            </a:r>
            <a:r>
              <a:rPr sz="1800" spc="-40" dirty="0">
                <a:latin typeface="Arial"/>
                <a:cs typeface="Arial"/>
              </a:rPr>
              <a:t>ww</a:t>
            </a:r>
            <a:r>
              <a:rPr sz="1800" spc="-40" dirty="0">
                <a:latin typeface="Arial"/>
                <a:cs typeface="Arial"/>
                <a:hlinkClick r:id="rId2"/>
              </a:rPr>
              <a:t>.coursera.org/learn/machine- </a:t>
            </a:r>
            <a:r>
              <a:rPr sz="1800" spc="-40" dirty="0">
                <a:latin typeface="Arial"/>
                <a:cs typeface="Arial"/>
              </a:rPr>
              <a:t> </a:t>
            </a:r>
            <a:r>
              <a:rPr sz="1800" spc="-60" dirty="0">
                <a:latin typeface="Arial"/>
                <a:cs typeface="Arial"/>
              </a:rPr>
              <a:t>learning)</a:t>
            </a:r>
            <a:endParaRPr sz="1800">
              <a:latin typeface="Arial"/>
              <a:cs typeface="Arial"/>
            </a:endParaRPr>
          </a:p>
          <a:p>
            <a:pPr marL="299085" marR="664210" indent="-287020">
              <a:lnSpc>
                <a:spcPct val="100000"/>
              </a:lnSpc>
              <a:buChar char="•"/>
              <a:tabLst>
                <a:tab pos="299085" algn="l"/>
                <a:tab pos="299720" algn="l"/>
              </a:tabLst>
            </a:pPr>
            <a:r>
              <a:rPr sz="1800" spc="-55" dirty="0">
                <a:latin typeface="Arial"/>
                <a:cs typeface="Arial"/>
              </a:rPr>
              <a:t>[ML </a:t>
            </a:r>
            <a:r>
              <a:rPr sz="1800" spc="-100" dirty="0">
                <a:latin typeface="Arial"/>
                <a:cs typeface="Arial"/>
              </a:rPr>
              <a:t>course </a:t>
            </a:r>
            <a:r>
              <a:rPr sz="1800" spc="-80" dirty="0">
                <a:latin typeface="Arial"/>
                <a:cs typeface="Arial"/>
              </a:rPr>
              <a:t>by </a:t>
            </a:r>
            <a:r>
              <a:rPr sz="1800" spc="-35" dirty="0">
                <a:latin typeface="Arial"/>
                <a:cs typeface="Arial"/>
              </a:rPr>
              <a:t>Dmitry  </a:t>
            </a:r>
            <a:r>
              <a:rPr sz="1800" spc="-50" dirty="0">
                <a:latin typeface="Arial"/>
                <a:cs typeface="Arial"/>
              </a:rPr>
              <a:t>Efimov](https://github.com/diefimov/MTH594_MachineLearning)</a:t>
            </a:r>
            <a:endParaRPr sz="1800">
              <a:latin typeface="Arial"/>
              <a:cs typeface="Arial"/>
            </a:endParaRPr>
          </a:p>
          <a:p>
            <a:pPr marL="299085" indent="-287020">
              <a:lnSpc>
                <a:spcPct val="100000"/>
              </a:lnSpc>
              <a:buChar char="•"/>
              <a:tabLst>
                <a:tab pos="299085" algn="l"/>
                <a:tab pos="299720" algn="l"/>
              </a:tabLst>
            </a:pPr>
            <a:r>
              <a:rPr sz="1800" spc="-55" dirty="0">
                <a:latin typeface="Arial"/>
                <a:cs typeface="Arial"/>
              </a:rPr>
              <a:t>[ML </a:t>
            </a:r>
            <a:r>
              <a:rPr sz="1800" spc="-100" dirty="0">
                <a:latin typeface="Arial"/>
                <a:cs typeface="Arial"/>
              </a:rPr>
              <a:t>course </a:t>
            </a:r>
            <a:r>
              <a:rPr sz="1800" spc="-80" dirty="0">
                <a:latin typeface="Arial"/>
                <a:cs typeface="Arial"/>
              </a:rPr>
              <a:t>by </a:t>
            </a:r>
            <a:r>
              <a:rPr sz="1800" spc="-110" dirty="0">
                <a:latin typeface="Arial"/>
                <a:cs typeface="Arial"/>
              </a:rPr>
              <a:t>OpenData</a:t>
            </a:r>
            <a:r>
              <a:rPr sz="1800" spc="-85" dirty="0">
                <a:latin typeface="Arial"/>
                <a:cs typeface="Arial"/>
              </a:rPr>
              <a:t> </a:t>
            </a:r>
            <a:r>
              <a:rPr sz="1800" spc="-55" dirty="0">
                <a:latin typeface="Arial"/>
                <a:cs typeface="Arial"/>
              </a:rPr>
              <a:t>Science](https://github.com/Yorko/mlcourse.ai)</a:t>
            </a:r>
            <a:endParaRPr sz="1800">
              <a:latin typeface="Arial"/>
              <a:cs typeface="Arial"/>
            </a:endParaRPr>
          </a:p>
          <a:p>
            <a:pPr marL="299085" indent="-287020">
              <a:lnSpc>
                <a:spcPct val="100000"/>
              </a:lnSpc>
              <a:buChar char="•"/>
              <a:tabLst>
                <a:tab pos="299085" algn="l"/>
                <a:tab pos="299720" algn="l"/>
              </a:tabLst>
            </a:pPr>
            <a:r>
              <a:rPr sz="1800" spc="-50" dirty="0">
                <a:latin typeface="Arial"/>
                <a:cs typeface="Arial"/>
              </a:rPr>
              <a:t>[MIT </a:t>
            </a:r>
            <a:r>
              <a:rPr sz="1800" spc="-120" dirty="0">
                <a:latin typeface="Arial"/>
                <a:cs typeface="Arial"/>
              </a:rPr>
              <a:t>Deep</a:t>
            </a:r>
            <a:r>
              <a:rPr sz="1800" spc="-80" dirty="0">
                <a:latin typeface="Arial"/>
                <a:cs typeface="Arial"/>
              </a:rPr>
              <a:t> </a:t>
            </a:r>
            <a:r>
              <a:rPr sz="1800" spc="-35" dirty="0">
                <a:latin typeface="Arial"/>
                <a:cs typeface="Arial"/>
              </a:rPr>
              <a:t>learning](https://github.com/lexfridman/mit-deep-learning)</a:t>
            </a:r>
            <a:endParaRPr sz="1800">
              <a:latin typeface="Arial"/>
              <a:cs typeface="Arial"/>
            </a:endParaRPr>
          </a:p>
          <a:p>
            <a:pPr marL="299085" indent="-287020">
              <a:lnSpc>
                <a:spcPct val="100000"/>
              </a:lnSpc>
              <a:buChar char="•"/>
              <a:tabLst>
                <a:tab pos="299085" algn="l"/>
                <a:tab pos="299720" algn="l"/>
              </a:tabLst>
            </a:pPr>
            <a:r>
              <a:rPr sz="1800" spc="-50" dirty="0">
                <a:latin typeface="Arial"/>
                <a:cs typeface="Arial"/>
              </a:rPr>
              <a:t>https://github.com/qati/DeepLearningCourse</a:t>
            </a:r>
            <a:endParaRPr sz="1800">
              <a:latin typeface="Arial"/>
              <a:cs typeface="Arial"/>
            </a:endParaRPr>
          </a:p>
          <a:p>
            <a:pPr marL="299085" indent="-287020">
              <a:lnSpc>
                <a:spcPct val="100000"/>
              </a:lnSpc>
              <a:buChar char="•"/>
              <a:tabLst>
                <a:tab pos="299085" algn="l"/>
                <a:tab pos="299720" algn="l"/>
              </a:tabLst>
            </a:pPr>
            <a:r>
              <a:rPr sz="1800" spc="-45" dirty="0">
                <a:latin typeface="Arial"/>
                <a:cs typeface="Arial"/>
              </a:rPr>
              <a:t>https://github.com/roebius/deeplearning_keras2</a:t>
            </a:r>
            <a:endParaRPr sz="1800">
              <a:latin typeface="Arial"/>
              <a:cs typeface="Arial"/>
            </a:endParaRPr>
          </a:p>
          <a:p>
            <a:pPr marL="299085" indent="-287020">
              <a:lnSpc>
                <a:spcPct val="100000"/>
              </a:lnSpc>
              <a:buChar char="•"/>
              <a:tabLst>
                <a:tab pos="299085" algn="l"/>
                <a:tab pos="299720" algn="l"/>
              </a:tabLst>
            </a:pPr>
            <a:r>
              <a:rPr sz="1800" spc="-60" dirty="0">
                <a:latin typeface="Arial"/>
                <a:cs typeface="Arial"/>
              </a:rPr>
              <a:t>https://github.com/enggen/Deep-Learning-Coursera</a:t>
            </a:r>
            <a:endParaRPr sz="1800">
              <a:latin typeface="Arial"/>
              <a:cs typeface="Arial"/>
            </a:endParaRPr>
          </a:p>
          <a:p>
            <a:pPr marL="299085" indent="-287020">
              <a:lnSpc>
                <a:spcPct val="100000"/>
              </a:lnSpc>
              <a:buChar char="•"/>
              <a:tabLst>
                <a:tab pos="299085" algn="l"/>
                <a:tab pos="299720" algn="l"/>
              </a:tabLst>
            </a:pPr>
            <a:r>
              <a:rPr sz="1800" spc="-35" dirty="0">
                <a:latin typeface="Arial"/>
                <a:cs typeface="Arial"/>
              </a:rPr>
              <a:t>https://github.com/fchollet/deep-learning-with-python-notebooks</a:t>
            </a:r>
            <a:endParaRPr sz="1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926" y="0"/>
            <a:ext cx="5285105" cy="696595"/>
          </a:xfrm>
          <a:prstGeom prst="rect">
            <a:avLst/>
          </a:prstGeom>
        </p:spPr>
        <p:txBody>
          <a:bodyPr vert="horz" wrap="square" lIns="0" tIns="12700" rIns="0" bIns="0" rtlCol="0">
            <a:spAutoFit/>
          </a:bodyPr>
          <a:lstStyle/>
          <a:p>
            <a:pPr marL="12700">
              <a:lnSpc>
                <a:spcPct val="100000"/>
              </a:lnSpc>
              <a:spcBef>
                <a:spcPts val="100"/>
              </a:spcBef>
            </a:pPr>
            <a:r>
              <a:rPr sz="4400" spc="-170" dirty="0"/>
              <a:t>Disruptive</a:t>
            </a:r>
            <a:r>
              <a:rPr sz="4400" spc="-245" dirty="0"/>
              <a:t> </a:t>
            </a:r>
            <a:r>
              <a:rPr sz="4400" spc="-190" dirty="0"/>
              <a:t>technologies</a:t>
            </a:r>
            <a:endParaRPr sz="4400"/>
          </a:p>
        </p:txBody>
      </p:sp>
      <p:sp>
        <p:nvSpPr>
          <p:cNvPr id="3" name="object 3"/>
          <p:cNvSpPr/>
          <p:nvPr/>
        </p:nvSpPr>
        <p:spPr>
          <a:xfrm>
            <a:off x="276118" y="1272540"/>
            <a:ext cx="4670785" cy="36761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549384" y="4524755"/>
            <a:ext cx="2403347" cy="177241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22926" y="5920868"/>
            <a:ext cx="1750060" cy="299720"/>
          </a:xfrm>
          <a:prstGeom prst="rect">
            <a:avLst/>
          </a:prstGeom>
        </p:spPr>
        <p:txBody>
          <a:bodyPr vert="horz" wrap="square" lIns="0" tIns="12700" rIns="0" bIns="0" rtlCol="0">
            <a:spAutoFit/>
          </a:bodyPr>
          <a:lstStyle/>
          <a:p>
            <a:pPr marL="12700">
              <a:lnSpc>
                <a:spcPct val="100000"/>
              </a:lnSpc>
              <a:spcBef>
                <a:spcPts val="100"/>
              </a:spcBef>
            </a:pPr>
            <a:r>
              <a:rPr sz="1800" spc="-90" dirty="0">
                <a:latin typeface="Arial"/>
                <a:cs typeface="Arial"/>
              </a:rPr>
              <a:t>Clayton</a:t>
            </a:r>
            <a:r>
              <a:rPr sz="1800" spc="-125" dirty="0">
                <a:latin typeface="Arial"/>
                <a:cs typeface="Arial"/>
              </a:rPr>
              <a:t> </a:t>
            </a:r>
            <a:r>
              <a:rPr sz="1800" spc="-100" dirty="0">
                <a:latin typeface="Arial"/>
                <a:cs typeface="Arial"/>
              </a:rPr>
              <a:t>Cristensen</a:t>
            </a:r>
            <a:endParaRPr sz="1800">
              <a:latin typeface="Arial"/>
              <a:cs typeface="Arial"/>
            </a:endParaRPr>
          </a:p>
        </p:txBody>
      </p:sp>
      <p:sp>
        <p:nvSpPr>
          <p:cNvPr id="6" name="object 6"/>
          <p:cNvSpPr/>
          <p:nvPr/>
        </p:nvSpPr>
        <p:spPr>
          <a:xfrm>
            <a:off x="7453883" y="1344808"/>
            <a:ext cx="2943177" cy="255565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2377" y="31086"/>
            <a:ext cx="6195060" cy="696595"/>
          </a:xfrm>
          <a:prstGeom prst="rect">
            <a:avLst/>
          </a:prstGeom>
        </p:spPr>
        <p:txBody>
          <a:bodyPr vert="horz" wrap="square" lIns="0" tIns="12700" rIns="0" bIns="0" rtlCol="0">
            <a:spAutoFit/>
          </a:bodyPr>
          <a:lstStyle/>
          <a:p>
            <a:pPr marL="12700">
              <a:lnSpc>
                <a:spcPct val="100000"/>
              </a:lnSpc>
              <a:spcBef>
                <a:spcPts val="100"/>
              </a:spcBef>
            </a:pPr>
            <a:r>
              <a:rPr sz="4400" spc="-260" dirty="0"/>
              <a:t>Problems </a:t>
            </a:r>
            <a:r>
              <a:rPr sz="4400" spc="-35" dirty="0"/>
              <a:t>of</a:t>
            </a:r>
            <a:r>
              <a:rPr sz="4400" spc="-235" dirty="0"/>
              <a:t> </a:t>
            </a:r>
            <a:r>
              <a:rPr sz="4400" spc="-125" dirty="0"/>
              <a:t>transformation</a:t>
            </a:r>
            <a:endParaRPr sz="4400"/>
          </a:p>
        </p:txBody>
      </p:sp>
      <p:sp>
        <p:nvSpPr>
          <p:cNvPr id="3" name="object 3"/>
          <p:cNvSpPr/>
          <p:nvPr/>
        </p:nvSpPr>
        <p:spPr>
          <a:xfrm>
            <a:off x="1825751" y="1885188"/>
            <a:ext cx="8540495" cy="435711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212" y="0"/>
            <a:ext cx="6349365" cy="696595"/>
          </a:xfrm>
          <a:prstGeom prst="rect">
            <a:avLst/>
          </a:prstGeom>
        </p:spPr>
        <p:txBody>
          <a:bodyPr vert="horz" wrap="square" lIns="0" tIns="12700" rIns="0" bIns="0" rtlCol="0">
            <a:spAutoFit/>
          </a:bodyPr>
          <a:lstStyle/>
          <a:p>
            <a:pPr marL="12700">
              <a:lnSpc>
                <a:spcPct val="100000"/>
              </a:lnSpc>
              <a:spcBef>
                <a:spcPts val="100"/>
              </a:spcBef>
            </a:pPr>
            <a:r>
              <a:rPr sz="4400" spc="-335" dirty="0"/>
              <a:t>The </a:t>
            </a:r>
            <a:r>
              <a:rPr sz="4400" spc="-215" dirty="0"/>
              <a:t>essential 8</a:t>
            </a:r>
            <a:r>
              <a:rPr sz="4400" spc="-145" dirty="0"/>
              <a:t> </a:t>
            </a:r>
            <a:r>
              <a:rPr sz="4400" spc="-190" dirty="0"/>
              <a:t>technologies</a:t>
            </a:r>
            <a:endParaRPr sz="4400"/>
          </a:p>
        </p:txBody>
      </p:sp>
      <p:sp>
        <p:nvSpPr>
          <p:cNvPr id="3" name="object 3"/>
          <p:cNvSpPr/>
          <p:nvPr/>
        </p:nvSpPr>
        <p:spPr>
          <a:xfrm>
            <a:off x="3857268" y="1528586"/>
            <a:ext cx="4572728" cy="381035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44994" y="5889468"/>
            <a:ext cx="7515859" cy="239395"/>
          </a:xfrm>
          <a:prstGeom prst="rect">
            <a:avLst/>
          </a:prstGeom>
        </p:spPr>
        <p:txBody>
          <a:bodyPr vert="horz" wrap="square" lIns="0" tIns="12700" rIns="0" bIns="0" rtlCol="0">
            <a:spAutoFit/>
          </a:bodyPr>
          <a:lstStyle/>
          <a:p>
            <a:pPr marL="12700">
              <a:lnSpc>
                <a:spcPct val="100000"/>
              </a:lnSpc>
              <a:spcBef>
                <a:spcPts val="100"/>
              </a:spcBef>
            </a:pPr>
            <a:r>
              <a:rPr sz="1400" u="sng" spc="-40" dirty="0">
                <a:solidFill>
                  <a:srgbClr val="0563C1"/>
                </a:solidFill>
                <a:uFill>
                  <a:solidFill>
                    <a:srgbClr val="0563C1"/>
                  </a:solidFill>
                </a:uFill>
                <a:latin typeface="Arial"/>
                <a:cs typeface="Arial"/>
                <a:hlinkClick r:id="rId3"/>
              </a:rPr>
              <a:t>https://pwc.blogs.com/ceoinsights/2016/08/a-guide-to-the-essential-eight-emerging-technologies.html</a:t>
            </a:r>
            <a:endParaRPr sz="14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9811"/>
            <a:ext cx="12192000" cy="68381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TotalTime>
  <Words>1280</Words>
  <Application>Microsoft Macintosh PowerPoint</Application>
  <PresentationFormat>Широкоэкранный</PresentationFormat>
  <Paragraphs>231</Paragraphs>
  <Slides>55</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55</vt:i4>
      </vt:variant>
    </vt:vector>
  </HeadingPairs>
  <TitlesOfParts>
    <vt:vector size="59" baseType="lpstr">
      <vt:lpstr>Arial</vt:lpstr>
      <vt:lpstr>Calibri</vt:lpstr>
      <vt:lpstr>Times New Roman</vt:lpstr>
      <vt:lpstr>Office Theme</vt:lpstr>
      <vt:lpstr>Lecture 01</vt:lpstr>
      <vt:lpstr>Agenda</vt:lpstr>
      <vt:lpstr>Industrial revolutions</vt:lpstr>
      <vt:lpstr>Industry 4.0</vt:lpstr>
      <vt:lpstr>Labor productivity</vt:lpstr>
      <vt:lpstr>Disruptive technologies</vt:lpstr>
      <vt:lpstr>Problems of transformation</vt:lpstr>
      <vt:lpstr>The essential 8 technologies</vt:lpstr>
      <vt:lpstr>Презентация PowerPoint</vt:lpstr>
      <vt:lpstr>Modern technologies</vt:lpstr>
      <vt:lpstr>"In the next five years, I can see AI replacing humans as a..."</vt:lpstr>
      <vt:lpstr>AI winter &amp; spring</vt:lpstr>
      <vt:lpstr>ML definition</vt:lpstr>
      <vt:lpstr>Презентация PowerPoint</vt:lpstr>
      <vt:lpstr>Презентация PowerPoint</vt:lpstr>
      <vt:lpstr>Data mining key features</vt:lpstr>
      <vt:lpstr>Data mining key features</vt:lpstr>
      <vt:lpstr>Data mining key features</vt:lpstr>
      <vt:lpstr>Data mining key features</vt:lpstr>
      <vt:lpstr>Data mining key features</vt:lpstr>
      <vt:lpstr>Data mining key approaches</vt:lpstr>
      <vt:lpstr>Презентация PowerPoint</vt:lpstr>
      <vt:lpstr>Data mining key features</vt:lpstr>
      <vt:lpstr>Data mining key features</vt:lpstr>
      <vt:lpstr>ML task definition</vt:lpstr>
      <vt:lpstr>ML task definition</vt:lpstr>
      <vt:lpstr>Презентация PowerPoint</vt:lpstr>
      <vt:lpstr>Gradient descent</vt:lpstr>
      <vt:lpstr>CRISP-DM methodology</vt:lpstr>
      <vt:lpstr>Appliances of ML</vt:lpstr>
      <vt:lpstr>ML application</vt:lpstr>
      <vt:lpstr>ML application</vt:lpstr>
      <vt:lpstr>ML application</vt:lpstr>
      <vt:lpstr>ML application</vt:lpstr>
      <vt:lpstr>ML application. Generative models</vt:lpstr>
      <vt:lpstr>ML application</vt:lpstr>
      <vt:lpstr>ML application. Colorization</vt:lpstr>
      <vt:lpstr>ML applications. Labeling</vt:lpstr>
      <vt:lpstr>Transport systems</vt:lpstr>
      <vt:lpstr>Energy</vt:lpstr>
      <vt:lpstr>Medical care</vt:lpstr>
      <vt:lpstr>Financial services</vt:lpstr>
      <vt:lpstr>E-commerce</vt:lpstr>
      <vt:lpstr>Agriculture</vt:lpstr>
      <vt:lpstr>National security</vt:lpstr>
      <vt:lpstr>Education</vt:lpstr>
      <vt:lpstr>Defence</vt:lpstr>
      <vt:lpstr>ML application</vt:lpstr>
      <vt:lpstr>ML application</vt:lpstr>
      <vt:lpstr>ML tasks types</vt:lpstr>
      <vt:lpstr>Approaches and methods</vt:lpstr>
      <vt:lpstr>Tools</vt:lpstr>
      <vt:lpstr>Automation</vt:lpstr>
      <vt:lpstr>Principles of Human-Computer Interaction</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Методы и практики в машинном обучении</dc:title>
  <dc:creator>Александр Михеев</dc:creator>
  <cp:lastModifiedBy>Kirill Svyatov</cp:lastModifiedBy>
  <cp:revision>2</cp:revision>
  <dcterms:created xsi:type="dcterms:W3CDTF">2021-10-21T06:47:14Z</dcterms:created>
  <dcterms:modified xsi:type="dcterms:W3CDTF">2021-10-21T08:06:31Z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2019-08-05T00:00:00Z</vt:filetime>
  </property>
  <property fmtid="{D5CDD505-2E9C-101B-9397-08002B2CF9AE}" pid="3" name="Creator">
    <vt:lpwstr>Acrobat PDFMaker 15 для PowerPoint</vt:lpwstr>
  </property>
  <property fmtid="{D5CDD505-2E9C-101B-9397-08002B2CF9AE}" pid="4" name="LastSaved">
    <vt:filetime>2021-10-21T00:00:00Z</vt:filetime>
  </property>
</Properties>
</file>